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92" r:id="rId2"/>
    <p:sldId id="293" r:id="rId3"/>
    <p:sldId id="303" r:id="rId4"/>
    <p:sldId id="304" r:id="rId5"/>
    <p:sldId id="307" r:id="rId6"/>
    <p:sldId id="309" r:id="rId7"/>
    <p:sldId id="311" r:id="rId8"/>
    <p:sldId id="310" r:id="rId9"/>
    <p:sldId id="308" r:id="rId10"/>
    <p:sldId id="306" r:id="rId11"/>
    <p:sldId id="305" r:id="rId12"/>
    <p:sldId id="295" r:id="rId13"/>
    <p:sldId id="296" r:id="rId14"/>
    <p:sldId id="302" r:id="rId15"/>
    <p:sldId id="301" r:id="rId16"/>
    <p:sldId id="297" r:id="rId17"/>
    <p:sldId id="298" r:id="rId18"/>
    <p:sldId id="299" r:id="rId19"/>
    <p:sldId id="300" r:id="rId20"/>
    <p:sldId id="291" r:id="rId21"/>
    <p:sldId id="257" r:id="rId22"/>
    <p:sldId id="270" r:id="rId23"/>
    <p:sldId id="278" r:id="rId24"/>
    <p:sldId id="271" r:id="rId25"/>
    <p:sldId id="273" r:id="rId26"/>
    <p:sldId id="276" r:id="rId27"/>
    <p:sldId id="275" r:id="rId28"/>
    <p:sldId id="279" r:id="rId29"/>
    <p:sldId id="280" r:id="rId30"/>
    <p:sldId id="281" r:id="rId31"/>
    <p:sldId id="284" r:id="rId32"/>
    <p:sldId id="282" r:id="rId33"/>
    <p:sldId id="286" r:id="rId34"/>
    <p:sldId id="283" r:id="rId35"/>
    <p:sldId id="285" r:id="rId36"/>
    <p:sldId id="288" r:id="rId37"/>
    <p:sldId id="287" r:id="rId38"/>
    <p:sldId id="289" r:id="rId39"/>
    <p:sldId id="29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" id="{538DD9D0-9D25-4AE7-9FD4-57E37D16A9F2}">
          <p14:sldIdLst>
            <p14:sldId id="292"/>
            <p14:sldId id="293"/>
            <p14:sldId id="303"/>
            <p14:sldId id="304"/>
            <p14:sldId id="307"/>
            <p14:sldId id="309"/>
            <p14:sldId id="311"/>
            <p14:sldId id="310"/>
            <p14:sldId id="308"/>
            <p14:sldId id="306"/>
            <p14:sldId id="305"/>
            <p14:sldId id="295"/>
            <p14:sldId id="296"/>
            <p14:sldId id="302"/>
            <p14:sldId id="301"/>
            <p14:sldId id="297"/>
            <p14:sldId id="298"/>
            <p14:sldId id="299"/>
            <p14:sldId id="300"/>
          </p14:sldIdLst>
        </p14:section>
        <p14:section name="20211202" id="{0A21236B-DA02-42C0-99D6-7AEAC775178C}">
          <p14:sldIdLst>
            <p14:sldId id="291"/>
            <p14:sldId id="257"/>
            <p14:sldId id="270"/>
            <p14:sldId id="278"/>
            <p14:sldId id="271"/>
            <p14:sldId id="273"/>
            <p14:sldId id="276"/>
            <p14:sldId id="275"/>
            <p14:sldId id="279"/>
            <p14:sldId id="280"/>
            <p14:sldId id="281"/>
            <p14:sldId id="284"/>
            <p14:sldId id="282"/>
            <p14:sldId id="286"/>
            <p14:sldId id="283"/>
            <p14:sldId id="285"/>
          </p14:sldIdLst>
        </p14:section>
        <p14:section name="20211207" id="{1ADB6B8D-DF39-4BA2-8AD0-7EB6E3CD9F30}">
          <p14:sldIdLst>
            <p14:sldId id="288"/>
            <p14:sldId id="287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FBE9E3"/>
    <a:srgbClr val="FF0000"/>
    <a:srgbClr val="4472C4"/>
    <a:srgbClr val="006600"/>
    <a:srgbClr val="0000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>
        <p:scale>
          <a:sx n="75" d="100"/>
          <a:sy n="75" d="100"/>
        </p:scale>
        <p:origin x="1188" y="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C309E-C510-4D35-A5BD-89F73E8462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A9B95-F8D2-4C2A-BD12-E95E20EC2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8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gif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도시이(가) 표시된 사진&#10;&#10;자동 생성된 설명">
            <a:extLst>
              <a:ext uri="{FF2B5EF4-FFF2-40B4-BE49-F238E27FC236}">
                <a16:creationId xmlns:a16="http://schemas.microsoft.com/office/drawing/2014/main" id="{4140ABD9-C212-4A7C-B8F8-22061F263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6" r="95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0A4D2A-1F9D-4D06-8B01-5A81CCC85E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2D616-EDDB-46A3-A5BD-8B311B13E7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152401"/>
            <a:ext cx="6096000" cy="2430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163795-DBF0-48DD-BD30-0C2F858A29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8889"/>
            <a:ext cx="1875992" cy="84471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5D78C1-EFAB-4ABC-8F0C-A9BD22840A4B}"/>
              </a:ext>
            </a:extLst>
          </p:cNvPr>
          <p:cNvCxnSpPr>
            <a:cxnSpLocks/>
          </p:cNvCxnSpPr>
          <p:nvPr userDrawn="1"/>
        </p:nvCxnSpPr>
        <p:spPr>
          <a:xfrm>
            <a:off x="248098" y="5107192"/>
            <a:ext cx="52977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29709-96A0-413B-A222-66DF32C0EEC0}"/>
              </a:ext>
            </a:extLst>
          </p:cNvPr>
          <p:cNvSpPr txBox="1"/>
          <p:nvPr userDrawn="1"/>
        </p:nvSpPr>
        <p:spPr>
          <a:xfrm>
            <a:off x="184189" y="5240597"/>
            <a:ext cx="43331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Medical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Imaging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&amp; Intelligent Reality Lab.</a:t>
            </a:r>
          </a:p>
          <a:p>
            <a:pPr latinLnBrk="1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Asan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 Medical Center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F02FD-A9EA-4CD9-9F2A-A5FC5C4F660A}"/>
              </a:ext>
            </a:extLst>
          </p:cNvPr>
          <p:cNvSpPr txBox="1"/>
          <p:nvPr userDrawn="1"/>
        </p:nvSpPr>
        <p:spPr>
          <a:xfrm>
            <a:off x="10479829" y="4001591"/>
            <a:ext cx="1501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cs typeface="Biome Light" panose="020B0502040204020203" pitchFamily="34" charset="0"/>
              </a:rPr>
              <a:t>www.mi2rl.co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C104E8E5-D9E4-4685-AC61-75CFCD5868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20" y="6287934"/>
            <a:ext cx="1835838" cy="5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DE753B4-D773-4EA9-8A39-297F678F5B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158" y="6338539"/>
            <a:ext cx="1717716" cy="3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BD2304C5-FAE8-499D-A289-E28D09542F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9287" y="4205165"/>
            <a:ext cx="3829013" cy="37945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ko-KR" altLang="en-US" dirty="0"/>
              <a:t>이름을 입력하세요</a:t>
            </a: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9BE2E502-E08F-4AA0-8A61-3988E192F0E2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55675" y="3672880"/>
            <a:ext cx="3829013" cy="37945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ko-KR" altLang="en-US" dirty="0"/>
              <a:t>날짜를 입력하세요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1AAF896E-178F-4E4C-AC88-4E239A0BCDC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49287" y="1212846"/>
            <a:ext cx="5157787" cy="379455"/>
          </a:xfrm>
        </p:spPr>
        <p:txBody>
          <a:bodyPr>
            <a:no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11952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6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AB172-4060-4B49-88AB-C1E78C73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24DFE-0E30-4D41-B3BF-C7185EA6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72E19-31EF-46F5-91D2-91FC562C7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B41492-0225-47B1-8A5C-422F6555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F238D-BBF7-4AAF-9458-9FF98312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A01DD-E2E3-42F6-8CE1-66D07C3D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23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5D59-481A-4AAB-B548-ADEC61AD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CC8475-2A2A-4578-B024-E99C8BC7B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81C2D5-8E02-4678-887D-30E4B7C66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7B94B4-0604-4FB9-B2C3-21DA09EB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EE1BC-468F-4960-BE09-AFAEAE4A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4C239C-058C-4A68-A927-697C1323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7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30F96-EF38-4551-B384-ABE34DEE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818101-5813-4FEE-928C-EFEAAA3DE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55B38-72D2-42C9-9FC7-574E3C92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CC1C8-6701-42FC-8B93-88635240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6B79F-9EA0-447C-8748-CF99B1DC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88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CA6665-9FDF-49EB-BFCD-4E113A25A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8C907-FF14-4C82-A090-14466987D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1E914-871F-4517-87FC-D1C663CE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98598-62DD-4AB9-B2DB-87A69D8C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DE60B-77DF-4ACB-ABA6-76D24C52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29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E1DDED-E097-4FF4-954E-48F5E83302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25389" r="2275" b="4209"/>
          <a:stretch/>
        </p:blipFill>
        <p:spPr>
          <a:xfrm>
            <a:off x="0" y="-1"/>
            <a:ext cx="12192000" cy="685326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698CE2E-3B1C-444D-A8C3-18485BC5C21D}"/>
              </a:ext>
            </a:extLst>
          </p:cNvPr>
          <p:cNvSpPr txBox="1">
            <a:spLocks/>
          </p:cNvSpPr>
          <p:nvPr userDrawn="1"/>
        </p:nvSpPr>
        <p:spPr>
          <a:xfrm>
            <a:off x="2905959" y="429193"/>
            <a:ext cx="6380083" cy="738472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algn="ctr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sz="6000" b="1" dirty="0">
                <a:latin typeface="+mj-ea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54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1BB85-0B44-4E4B-809D-43B5ABAF5B5B}"/>
              </a:ext>
            </a:extLst>
          </p:cNvPr>
          <p:cNvSpPr/>
          <p:nvPr userDrawn="1"/>
        </p:nvSpPr>
        <p:spPr>
          <a:xfrm>
            <a:off x="0" y="6507554"/>
            <a:ext cx="12192000" cy="38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54419F-92C4-4478-9A0E-D7FC73E15866}"/>
              </a:ext>
            </a:extLst>
          </p:cNvPr>
          <p:cNvGrpSpPr/>
          <p:nvPr userDrawn="1"/>
        </p:nvGrpSpPr>
        <p:grpSpPr>
          <a:xfrm>
            <a:off x="279663" y="6567128"/>
            <a:ext cx="11632674" cy="259200"/>
            <a:chOff x="279663" y="6567128"/>
            <a:chExt cx="11632674" cy="2592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AC90DA-7D1F-4EF0-8C42-28AC7098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0590" y="6570728"/>
              <a:ext cx="911747" cy="25200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7170C88-AAFA-4575-9EC8-5872D549A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32400" r="11800" b="39186"/>
            <a:stretch/>
          </p:blipFill>
          <p:spPr>
            <a:xfrm>
              <a:off x="279663" y="6588728"/>
              <a:ext cx="805497" cy="216001"/>
            </a:xfrm>
            <a:prstGeom prst="rect">
              <a:avLst/>
            </a:prstGeom>
          </p:spPr>
        </p:pic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F4B069E-88DE-4005-8E1E-0D1CF0A68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" t="15965" b="23641"/>
            <a:stretch/>
          </p:blipFill>
          <p:spPr>
            <a:xfrm>
              <a:off x="1490618" y="6588728"/>
              <a:ext cx="576216" cy="2160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B8F955-9F7E-4D78-8155-20D0CA5C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964" y="6606728"/>
              <a:ext cx="829116" cy="1800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B534A1-EA84-48FE-BDC8-511A5B644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18" b="30153"/>
            <a:stretch/>
          </p:blipFill>
          <p:spPr>
            <a:xfrm>
              <a:off x="6545063" y="6588728"/>
              <a:ext cx="1263930" cy="2160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994C9F-F631-466E-BB94-CE5A738A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538" y="6588728"/>
              <a:ext cx="1173067" cy="21600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4AD7004-46C8-44FE-BF9C-73F0D341A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51" y="6588728"/>
              <a:ext cx="566284" cy="21600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F0C0C7E-4173-46F5-9B46-D34AFB2DA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" t="8849" r="1872" b="12566"/>
            <a:stretch/>
          </p:blipFill>
          <p:spPr>
            <a:xfrm>
              <a:off x="9186193" y="6570728"/>
              <a:ext cx="1408940" cy="2520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CAAC5D-60CE-43F0-A2D5-8AB84911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292" y="6567128"/>
              <a:ext cx="854214" cy="2592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3AF9F6-429B-40F9-86E5-4A107266399A}"/>
              </a:ext>
            </a:extLst>
          </p:cNvPr>
          <p:cNvGrpSpPr/>
          <p:nvPr userDrawn="1"/>
        </p:nvGrpSpPr>
        <p:grpSpPr>
          <a:xfrm>
            <a:off x="410155" y="1641309"/>
            <a:ext cx="11371692" cy="4755751"/>
            <a:chOff x="410155" y="1641309"/>
            <a:chExt cx="11371692" cy="475575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D3499DE-7F09-4964-89C6-C4C275180E73}"/>
                </a:ext>
              </a:extLst>
            </p:cNvPr>
            <p:cNvGrpSpPr/>
            <p:nvPr/>
          </p:nvGrpSpPr>
          <p:grpSpPr>
            <a:xfrm>
              <a:off x="410155" y="1641309"/>
              <a:ext cx="3514670" cy="1732462"/>
              <a:chOff x="410155" y="1641309"/>
              <a:chExt cx="2640771" cy="1732462"/>
            </a:xfrm>
          </p:grpSpPr>
          <p:sp>
            <p:nvSpPr>
              <p:cNvPr id="45" name="Rectangle 27">
                <a:extLst>
                  <a:ext uri="{FF2B5EF4-FFF2-40B4-BE49-F238E27FC236}">
                    <a16:creationId xmlns:a16="http://schemas.microsoft.com/office/drawing/2014/main" id="{4F0618F0-7BB6-4C26-B439-6CD95AB3D884}"/>
                  </a:ext>
                </a:extLst>
              </p:cNvPr>
              <p:cNvSpPr/>
              <p:nvPr/>
            </p:nvSpPr>
            <p:spPr>
              <a:xfrm>
                <a:off x="410155" y="1641309"/>
                <a:ext cx="2640771" cy="1732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Radiology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endParaRPr kumimoji="1" lang="en-US" altLang="ko-KR" sz="14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Joon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Beom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Seo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SangMin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Lee</a:t>
                </a:r>
                <a:r>
                  <a:rPr kumimoji="1" lang="en-US" altLang="ko-KR" sz="1200" kern="1100" baseline="300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A,B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Dong Hyun, Yang, Hyung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Won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Ho Sung Kim, Seung Chai Jung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Ji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Park, So Jung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Hyun Lee,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Gilsun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Hong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69C9F55-084A-4624-A802-F1EFC0B86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AF1DF4-966C-4CEF-94BC-12EFDCD2C097}"/>
                </a:ext>
              </a:extLst>
            </p:cNvPr>
            <p:cNvGrpSpPr/>
            <p:nvPr/>
          </p:nvGrpSpPr>
          <p:grpSpPr>
            <a:xfrm>
              <a:off x="4470711" y="1641309"/>
              <a:ext cx="3514667" cy="1030731"/>
              <a:chOff x="3461081" y="1641310"/>
              <a:chExt cx="2640769" cy="1030731"/>
            </a:xfrm>
          </p:grpSpPr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529CF34D-A893-4369-A3D2-06D12D7A8556}"/>
                  </a:ext>
                </a:extLst>
              </p:cNvPr>
              <p:cNvSpPr/>
              <p:nvPr/>
            </p:nvSpPr>
            <p:spPr>
              <a:xfrm>
                <a:off x="3461081" y="1641310"/>
                <a:ext cx="2640769" cy="1030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Pathology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Hyunjeong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Go,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Gyuheon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Choi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Gyungyub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Gong, Dong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</a:t>
                </a:r>
                <a:r>
                  <a:rPr kumimoji="1" lang="en-US" altLang="ko-KR" sz="105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8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F30E2DB-E699-499E-BCED-584996564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531BD0F-CE26-4C60-A355-BDE76AE7F654}"/>
                </a:ext>
              </a:extLst>
            </p:cNvPr>
            <p:cNvGrpSpPr/>
            <p:nvPr/>
          </p:nvGrpSpPr>
          <p:grpSpPr>
            <a:xfrm>
              <a:off x="8531263" y="1641309"/>
              <a:ext cx="3250584" cy="1104598"/>
              <a:chOff x="6512005" y="1641311"/>
              <a:chExt cx="2442348" cy="1104598"/>
            </a:xfrm>
          </p:grpSpPr>
          <p:sp>
            <p:nvSpPr>
              <p:cNvPr id="41" name="Rectangle 27">
                <a:extLst>
                  <a:ext uri="{FF2B5EF4-FFF2-40B4-BE49-F238E27FC236}">
                    <a16:creationId xmlns:a16="http://schemas.microsoft.com/office/drawing/2014/main" id="{27FB9051-6BB9-46F0-9862-05E51D372EA2}"/>
                  </a:ext>
                </a:extLst>
              </p:cNvPr>
              <p:cNvSpPr/>
              <p:nvPr/>
            </p:nvSpPr>
            <p:spPr>
              <a:xfrm>
                <a:off x="6512005" y="1641311"/>
                <a:ext cx="2442348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Cardiology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Jaekwan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Jongmin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Young-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Hak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</a:t>
                </a:r>
                <a:endParaRPr kumimoji="1" lang="en-US" altLang="ko-KR" sz="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94E7139-0BD2-4362-8BCC-B58EFE190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E2543D5-3E11-4585-9F28-E07439E6A625}"/>
                </a:ext>
              </a:extLst>
            </p:cNvPr>
            <p:cNvGrpSpPr/>
            <p:nvPr/>
          </p:nvGrpSpPr>
          <p:grpSpPr>
            <a:xfrm>
              <a:off x="445145" y="3557370"/>
              <a:ext cx="3217298" cy="882999"/>
              <a:chOff x="9364507" y="2730500"/>
              <a:chExt cx="2417339" cy="882999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CD270A6-6770-4565-90C1-84D6403A5448}"/>
                  </a:ext>
                </a:extLst>
              </p:cNvPr>
              <p:cNvSpPr/>
              <p:nvPr/>
            </p:nvSpPr>
            <p:spPr>
              <a:xfrm>
                <a:off x="9364507" y="2730500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Anesthesiology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Sung-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Ho Lee</a:t>
                </a:r>
                <a:r>
                  <a:rPr kumimoji="1" lang="en-US" altLang="ko-KR" sz="10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C09D0D7A-D4C4-47CF-9A0C-D09928095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3175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C9A8D39-1531-49F6-A2C1-D9069552FDED}"/>
                </a:ext>
              </a:extLst>
            </p:cNvPr>
            <p:cNvGrpSpPr/>
            <p:nvPr/>
          </p:nvGrpSpPr>
          <p:grpSpPr>
            <a:xfrm>
              <a:off x="4467490" y="3557370"/>
              <a:ext cx="3252286" cy="1547796"/>
              <a:chOff x="410157" y="4769200"/>
              <a:chExt cx="2443627" cy="1547796"/>
            </a:xfrm>
          </p:grpSpPr>
          <p:sp>
            <p:nvSpPr>
              <p:cNvPr id="37" name="Rectangle 27">
                <a:extLst>
                  <a:ext uri="{FF2B5EF4-FFF2-40B4-BE49-F238E27FC236}">
                    <a16:creationId xmlns:a16="http://schemas.microsoft.com/office/drawing/2014/main" id="{9180CD48-E091-44F5-A444-F37DF48C176B}"/>
                  </a:ext>
                </a:extLst>
              </p:cNvPr>
              <p:cNvSpPr/>
              <p:nvPr/>
            </p:nvSpPr>
            <p:spPr>
              <a:xfrm>
                <a:off x="410157" y="4769200"/>
                <a:ext cx="2429471" cy="154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Neurology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Dong-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Wha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Kang,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Chongsik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Jaehong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Lee,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Sangbeom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Jun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Misun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Kwon,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Beomjun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Sun Kwon,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-Jae Lee</a:t>
                </a:r>
                <a:r>
                  <a:rPr kumimoji="1" lang="en-US" altLang="ko-KR" sz="8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DAA5773-758B-4720-96B0-700737FB5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8285893-7D24-4223-99D6-961527535A53}"/>
                </a:ext>
              </a:extLst>
            </p:cNvPr>
            <p:cNvGrpSpPr/>
            <p:nvPr/>
          </p:nvGrpSpPr>
          <p:grpSpPr>
            <a:xfrm>
              <a:off x="8391200" y="3557370"/>
              <a:ext cx="3351368" cy="1104598"/>
              <a:chOff x="3458661" y="4769200"/>
              <a:chExt cx="2518073" cy="1104598"/>
            </a:xfrm>
          </p:grpSpPr>
          <p:sp>
            <p:nvSpPr>
              <p:cNvPr id="35" name="Rectangle 27">
                <a:extLst>
                  <a:ext uri="{FF2B5EF4-FFF2-40B4-BE49-F238E27FC236}">
                    <a16:creationId xmlns:a16="http://schemas.microsoft.com/office/drawing/2014/main" id="{166D9C0A-CBDB-4664-8DF2-13486502A85C}"/>
                  </a:ext>
                </a:extLst>
              </p:cNvPr>
              <p:cNvSpPr/>
              <p:nvPr/>
            </p:nvSpPr>
            <p:spPr>
              <a:xfrm>
                <a:off x="3458661" y="4769200"/>
                <a:ext cx="2518073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Surgery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Beom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Seok Ko,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JongHun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Songchuk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Tae-Yon Sung</a:t>
                </a:r>
                <a:r>
                  <a:rPr kumimoji="1" lang="en-US" altLang="ko-KR" sz="10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6C60727-EAA6-4160-B6F0-DD71EE56C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BBB5128-0D94-4E36-A38C-108859EA8F75}"/>
                </a:ext>
              </a:extLst>
            </p:cNvPr>
            <p:cNvGrpSpPr/>
            <p:nvPr/>
          </p:nvGrpSpPr>
          <p:grpSpPr>
            <a:xfrm>
              <a:off x="445145" y="5292462"/>
              <a:ext cx="3233445" cy="1104598"/>
              <a:chOff x="6512006" y="4769199"/>
              <a:chExt cx="2429471" cy="1104598"/>
            </a:xfrm>
          </p:grpSpPr>
          <p:sp>
            <p:nvSpPr>
              <p:cNvPr id="33" name="Rectangle 27">
                <a:extLst>
                  <a:ext uri="{FF2B5EF4-FFF2-40B4-BE49-F238E27FC236}">
                    <a16:creationId xmlns:a16="http://schemas.microsoft.com/office/drawing/2014/main" id="{90B9000F-515A-49DD-B4BB-10B2ECF480B2}"/>
                  </a:ext>
                </a:extLst>
              </p:cNvPr>
              <p:cNvSpPr/>
              <p:nvPr/>
            </p:nvSpPr>
            <p:spPr>
              <a:xfrm>
                <a:off x="6512006" y="4769199"/>
                <a:ext cx="2429471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Gastroenterology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Jeongsik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Byeon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, Kang Mo Kim, Do-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</a:t>
                </a: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1062649-C3A6-4B11-B4B5-47BB327CD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B3BA878-B2E1-40D5-9108-A29F45D36BF9}"/>
                </a:ext>
              </a:extLst>
            </p:cNvPr>
            <p:cNvGrpSpPr/>
            <p:nvPr/>
          </p:nvGrpSpPr>
          <p:grpSpPr>
            <a:xfrm>
              <a:off x="4441808" y="5292462"/>
              <a:ext cx="3217298" cy="882999"/>
              <a:chOff x="3439365" y="5134754"/>
              <a:chExt cx="2417339" cy="882999"/>
            </a:xfrm>
          </p:grpSpPr>
          <p:sp>
            <p:nvSpPr>
              <p:cNvPr id="31" name="Rectangle 27">
                <a:extLst>
                  <a:ext uri="{FF2B5EF4-FFF2-40B4-BE49-F238E27FC236}">
                    <a16:creationId xmlns:a16="http://schemas.microsoft.com/office/drawing/2014/main" id="{B412F07D-B7C3-4867-8B2C-061FB46EA75D}"/>
                  </a:ext>
                </a:extLst>
              </p:cNvPr>
              <p:cNvSpPr/>
              <p:nvPr/>
            </p:nvSpPr>
            <p:spPr>
              <a:xfrm>
                <a:off x="3439365" y="5134754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Emergency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Dong-Woo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Seo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7BA8870-2F3D-4EB8-955F-B837F7F78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9409" y="5585255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12965CC-1E7E-4691-882E-923190932189}"/>
                </a:ext>
              </a:extLst>
            </p:cNvPr>
            <p:cNvGrpSpPr/>
            <p:nvPr/>
          </p:nvGrpSpPr>
          <p:grpSpPr>
            <a:xfrm>
              <a:off x="8458894" y="5292462"/>
              <a:ext cx="3194166" cy="809132"/>
              <a:chOff x="9364507" y="5645499"/>
              <a:chExt cx="2417339" cy="809132"/>
            </a:xfrm>
          </p:grpSpPr>
          <p:sp>
            <p:nvSpPr>
              <p:cNvPr id="29" name="Rectangle 27">
                <a:extLst>
                  <a:ext uri="{FF2B5EF4-FFF2-40B4-BE49-F238E27FC236}">
                    <a16:creationId xmlns:a16="http://schemas.microsoft.com/office/drawing/2014/main" id="{6EDCBCC1-4CD9-476C-9A1C-A0F8B7F8E978}"/>
                  </a:ext>
                </a:extLst>
              </p:cNvPr>
              <p:cNvSpPr/>
              <p:nvPr/>
            </p:nvSpPr>
            <p:spPr>
              <a:xfrm>
                <a:off x="9364507" y="5645499"/>
                <a:ext cx="2417339" cy="80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Pulmonology and Critical Care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Yoen-mok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Oh, Sei Won Lee,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-won Huh</a:t>
                </a: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EEFC5D1-C12E-46FA-8E5B-3E10D398F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6096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406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DA0EE-607E-49BB-B15B-CDB74E142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7" y="365638"/>
            <a:ext cx="10515600" cy="589584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22FB5-3C82-4DE6-A492-5893F8890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" y="1036544"/>
            <a:ext cx="11853863" cy="53833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66EAC-8813-46BB-8C8A-8002D06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581880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93AE686E-8CB1-4C74-A1D3-F39BA8DA2155}" type="datetimeFigureOut">
              <a:rPr lang="ko-KR" altLang="en-US" smtClean="0"/>
              <a:pPr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9B112-8154-471D-8FD3-1F17531F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3684"/>
            <a:ext cx="4014788" cy="147791"/>
          </a:xfrm>
        </p:spPr>
        <p:txBody>
          <a:bodyPr/>
          <a:lstStyle>
            <a:lvl1pPr>
              <a:defRPr sz="800"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15FA1-3E7F-466B-AB98-20E73E0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573684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72066090-77EE-48B5-B13C-86585D7B4E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41C03D-5EE2-465D-84BF-642AA7BA7234}"/>
              </a:ext>
            </a:extLst>
          </p:cNvPr>
          <p:cNvCxnSpPr/>
          <p:nvPr userDrawn="1"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432501-9850-4A0C-9CB8-FC7EEFC5F8FB}"/>
              </a:ext>
            </a:extLst>
          </p:cNvPr>
          <p:cNvCxnSpPr>
            <a:cxnSpLocks/>
          </p:cNvCxnSpPr>
          <p:nvPr userDrawn="1"/>
        </p:nvCxnSpPr>
        <p:spPr>
          <a:xfrm>
            <a:off x="152400" y="955222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4D0DD8-1E36-49F0-A0BD-26F8FB15C439}"/>
              </a:ext>
            </a:extLst>
          </p:cNvPr>
          <p:cNvCxnSpPr/>
          <p:nvPr userDrawn="1"/>
        </p:nvCxnSpPr>
        <p:spPr>
          <a:xfrm>
            <a:off x="152401" y="6554487"/>
            <a:ext cx="11887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2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66EAC-8813-46BB-8C8A-8002D06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581880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93AE686E-8CB1-4C74-A1D3-F39BA8DA2155}" type="datetimeFigureOut">
              <a:rPr lang="ko-KR" altLang="en-US" smtClean="0"/>
              <a:pPr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9B112-8154-471D-8FD3-1F17531F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3684"/>
            <a:ext cx="4014788" cy="147791"/>
          </a:xfrm>
        </p:spPr>
        <p:txBody>
          <a:bodyPr/>
          <a:lstStyle>
            <a:lvl1pPr>
              <a:defRPr sz="800"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15FA1-3E7F-466B-AB98-20E73E0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573684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72066090-77EE-48B5-B13C-86585D7B4E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41C03D-5EE2-465D-84BF-642AA7BA7234}"/>
              </a:ext>
            </a:extLst>
          </p:cNvPr>
          <p:cNvCxnSpPr/>
          <p:nvPr userDrawn="1"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4D0DD8-1E36-49F0-A0BD-26F8FB15C439}"/>
              </a:ext>
            </a:extLst>
          </p:cNvPr>
          <p:cNvCxnSpPr/>
          <p:nvPr userDrawn="1"/>
        </p:nvCxnSpPr>
        <p:spPr>
          <a:xfrm>
            <a:off x="152401" y="6554487"/>
            <a:ext cx="11887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31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66EAC-8813-46BB-8C8A-8002D06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581880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93AE686E-8CB1-4C74-A1D3-F39BA8DA2155}" type="datetimeFigureOut">
              <a:rPr lang="ko-KR" altLang="en-US" smtClean="0"/>
              <a:pPr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9B112-8154-471D-8FD3-1F17531F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3684"/>
            <a:ext cx="4014788" cy="147791"/>
          </a:xfrm>
        </p:spPr>
        <p:txBody>
          <a:bodyPr/>
          <a:lstStyle>
            <a:lvl1pPr>
              <a:defRPr sz="800"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15FA1-3E7F-466B-AB98-20E73E0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573684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72066090-77EE-48B5-B13C-86585D7B4E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41C03D-5EE2-465D-84BF-642AA7BA7234}"/>
              </a:ext>
            </a:extLst>
          </p:cNvPr>
          <p:cNvCxnSpPr/>
          <p:nvPr userDrawn="1"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432501-9850-4A0C-9CB8-FC7EEFC5F8FB}"/>
              </a:ext>
            </a:extLst>
          </p:cNvPr>
          <p:cNvCxnSpPr>
            <a:cxnSpLocks/>
          </p:cNvCxnSpPr>
          <p:nvPr userDrawn="1"/>
        </p:nvCxnSpPr>
        <p:spPr>
          <a:xfrm>
            <a:off x="152401" y="1001940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4D0DD8-1E36-49F0-A0BD-26F8FB15C439}"/>
              </a:ext>
            </a:extLst>
          </p:cNvPr>
          <p:cNvCxnSpPr/>
          <p:nvPr userDrawn="1"/>
        </p:nvCxnSpPr>
        <p:spPr>
          <a:xfrm>
            <a:off x="152401" y="6554487"/>
            <a:ext cx="11887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4F8747C3-94DF-4DBC-8B90-D388D674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7" y="41787"/>
            <a:ext cx="10515600" cy="950481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5856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66EAC-8813-46BB-8C8A-8002D06B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581880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93AE686E-8CB1-4C74-A1D3-F39BA8DA2155}" type="datetimeFigureOut">
              <a:rPr lang="ko-KR" altLang="en-US" smtClean="0"/>
              <a:pPr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9B112-8154-471D-8FD3-1F17531F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3684"/>
            <a:ext cx="4014788" cy="147791"/>
          </a:xfrm>
        </p:spPr>
        <p:txBody>
          <a:bodyPr/>
          <a:lstStyle>
            <a:lvl1pPr>
              <a:defRPr sz="800"/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15FA1-3E7F-466B-AB98-20E73E09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075" y="6573684"/>
            <a:ext cx="2676525" cy="147791"/>
          </a:xfrm>
        </p:spPr>
        <p:txBody>
          <a:bodyPr/>
          <a:lstStyle>
            <a:lvl1pPr>
              <a:defRPr sz="800"/>
            </a:lvl1pPr>
          </a:lstStyle>
          <a:p>
            <a:fld id="{72066090-77EE-48B5-B13C-86585D7B4EB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41C03D-5EE2-465D-84BF-642AA7BA7234}"/>
              </a:ext>
            </a:extLst>
          </p:cNvPr>
          <p:cNvCxnSpPr/>
          <p:nvPr userDrawn="1"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432501-9850-4A0C-9CB8-FC7EEFC5F8FB}"/>
              </a:ext>
            </a:extLst>
          </p:cNvPr>
          <p:cNvCxnSpPr>
            <a:cxnSpLocks/>
          </p:cNvCxnSpPr>
          <p:nvPr userDrawn="1"/>
        </p:nvCxnSpPr>
        <p:spPr>
          <a:xfrm>
            <a:off x="152401" y="1001940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4D0DD8-1E36-49F0-A0BD-26F8FB15C439}"/>
              </a:ext>
            </a:extLst>
          </p:cNvPr>
          <p:cNvCxnSpPr/>
          <p:nvPr userDrawn="1"/>
        </p:nvCxnSpPr>
        <p:spPr>
          <a:xfrm>
            <a:off x="152401" y="6554487"/>
            <a:ext cx="118871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4F8747C3-94DF-4DBC-8B90-D388D674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7" y="41787"/>
            <a:ext cx="10515600" cy="950481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E5BBE82-B8B4-42BF-8217-9D924136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" y="1019660"/>
            <a:ext cx="11853863" cy="5400183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780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D995-AE4A-48BD-9D96-F1CF2BF2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A3031-3208-410B-865F-103997D1B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B6192-0408-498C-9FDA-C7BF02F3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639EC-B151-4AD0-BE4C-343EDB44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1F424-0D57-4265-BAE0-D60A7042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5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A247B-20B9-4C72-A52B-BF8FE47E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CB54D-0F00-4CF0-9948-F1947CD06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8D8325-124A-431E-AACC-2A3C63294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AE227-F2F5-4EC9-BEC7-0DF235C3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7B695-A5AF-41EE-A599-AC8801BC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31D0EA-83A8-4FE9-A777-94F0A15C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DC12C-6FD4-467C-ACA3-3306E980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6F109-129E-4073-ADE2-1664FD40B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C10E1-A46A-4AD0-8A33-8851398EA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BC9E91-101C-47EC-BB6F-82D562192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9F0A7B-5E8E-4B72-8743-1AFF14583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3D3301-B92B-4057-B837-A5C42443C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7BE03F-860C-4214-B03C-9B11ABCA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782647-03EE-4223-8974-72F74E34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4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12DA1-A6B3-4FD4-AB8F-CE15B449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3D56-98EC-4499-B2CA-62C7C8E7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4D8953-E6F3-4FDF-BB69-B07FFB73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E90E7E-7B2F-451E-8FB9-661967DF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4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5E80FE-2D13-4791-8AEA-103097F4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F15F3-1656-459F-9C66-FBE03B89F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12808"/>
            <a:ext cx="10515600" cy="5064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A8301-1A6F-489A-BBCE-BF47EEDD6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686E-8CB1-4C74-A1D3-F39BA8DA2155}" type="datetimeFigureOut">
              <a:rPr lang="ko-KR" altLang="en-US" smtClean="0"/>
              <a:t>2022-02-06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97B0E-F0EE-4595-8CFF-70DCD65B9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48372-8EF4-47DA-BC65-E5F2875A0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6090-77EE-48B5-B13C-86585D7B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7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82663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58888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D11E53-EABB-4CA5-A1AB-8148FE8622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김현정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DC98D-D121-4C1D-82A3-C56F6CCC308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2022.01.10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A3F5BB-E24F-45F1-9B3E-AAC789B7F8D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altLang="ko-KR" dirty="0"/>
              <a:t>Test simple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750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B5ACA1-CF1F-44AF-9D5E-6403E432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1" y="499335"/>
            <a:ext cx="1975775" cy="897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1F59EB-A7C9-4F55-B07C-1E7F00DE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9" y="1597502"/>
            <a:ext cx="4405204" cy="29396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D5D24D-F447-452F-9E9F-54FC6EEC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31" y="1546701"/>
            <a:ext cx="4411134" cy="3036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AD4DCF-A728-4E0E-8B84-1EEB0073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02" y="4634399"/>
            <a:ext cx="4810796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2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9EE4F-A931-4023-A63C-1F69D585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557382"/>
            <a:ext cx="8179837" cy="38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63549-9022-4D1E-94B2-C64D5913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6" y="930876"/>
            <a:ext cx="11276007" cy="4746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17DEC-2DD8-4FB5-AC2E-7989770C6A60}"/>
              </a:ext>
            </a:extLst>
          </p:cNvPr>
          <p:cNvSpPr txBox="1"/>
          <p:nvPr/>
        </p:nvSpPr>
        <p:spPr>
          <a:xfrm>
            <a:off x="321274" y="453081"/>
            <a:ext cx="2685535" cy="4777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b="1" dirty="0"/>
              <a:t>Data Distribution_</a:t>
            </a:r>
            <a:r>
              <a:rPr lang="en-US" altLang="ko-KR" sz="1050" b="1" dirty="0"/>
              <a:t>1</a:t>
            </a:r>
            <a:endParaRPr lang="ko-KR" altLang="en-US" sz="18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0146F3-0654-400F-A5D9-652C95179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15880"/>
              </p:ext>
            </p:extLst>
          </p:nvPr>
        </p:nvGraphicFramePr>
        <p:xfrm>
          <a:off x="469783" y="5605407"/>
          <a:ext cx="12842621" cy="7672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057">
                  <a:extLst>
                    <a:ext uri="{9D8B030D-6E8A-4147-A177-3AD203B41FA5}">
                      <a16:colId xmlns:a16="http://schemas.microsoft.com/office/drawing/2014/main" val="3194007727"/>
                    </a:ext>
                  </a:extLst>
                </a:gridCol>
                <a:gridCol w="637564">
                  <a:extLst>
                    <a:ext uri="{9D8B030D-6E8A-4147-A177-3AD203B41FA5}">
                      <a16:colId xmlns:a16="http://schemas.microsoft.com/office/drawing/2014/main" val="34234601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1759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7981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41424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48644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592222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156440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728238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281595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84899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12477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1733998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34071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979406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9712110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77966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114160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4041705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07649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790724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2532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090266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75593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408083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77515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494814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5550812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4131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47254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897855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94756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6953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427775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746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634083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654251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6470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86355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939493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1258102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309796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71346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527669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914937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979699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5941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61461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97524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12561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type2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234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9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abnormal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2124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444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858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384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396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365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1257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53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975800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non-beat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191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151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88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210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440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73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877695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normal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2239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2526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1507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2302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1534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1743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2061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2529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2571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1586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2621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2641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3195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2062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2029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1688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2255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631867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Total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2273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1863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2084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2567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2027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2539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1795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1987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1863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2601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1963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2976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2656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2953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2650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3251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3363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2208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2154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2483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2605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2256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1571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3079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2753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746775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Abnormal/Total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0.26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0.33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0.46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0.66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0.89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0.02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70025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Normal/Total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0.07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0.74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0.78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0.67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0.83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0.85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0.54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0.87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0.34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0.81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0.11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0.97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0.84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0.83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0.78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0.82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0.72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0.98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37860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6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F881BC-1B8B-42B5-9C89-35F3D4281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69754"/>
              </p:ext>
            </p:extLst>
          </p:nvPr>
        </p:nvGraphicFramePr>
        <p:xfrm>
          <a:off x="394282" y="1027627"/>
          <a:ext cx="11511062" cy="428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892">
                  <a:extLst>
                    <a:ext uri="{9D8B030D-6E8A-4147-A177-3AD203B41FA5}">
                      <a16:colId xmlns:a16="http://schemas.microsoft.com/office/drawing/2014/main" val="3194007727"/>
                    </a:ext>
                  </a:extLst>
                </a:gridCol>
                <a:gridCol w="908170">
                  <a:extLst>
                    <a:ext uri="{9D8B030D-6E8A-4147-A177-3AD203B41FA5}">
                      <a16:colId xmlns:a16="http://schemas.microsoft.com/office/drawing/2014/main" val="34234601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0717592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279812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4142465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486448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22592222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1564404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7282388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1281595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8489947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2124778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1733998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340713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979406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1971211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3779664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1141602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4041705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5076499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5790724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0925320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0090266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82755935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4080837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497751581"/>
                    </a:ext>
                  </a:extLst>
                </a:gridCol>
              </a:tblGrid>
              <a:tr h="30590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9556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Abnormal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444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0036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non-beat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95528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Normal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1739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2537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1789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1861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6775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1987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775547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Abnormal/Total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5126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Normal/Total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07078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84564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Abnormal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1367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384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1825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2260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1964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396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365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1257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50511427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non-beat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440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3679552008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Normal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2529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1586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923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2641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2082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1954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1688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2700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212512262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1963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2136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2976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2953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2748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3251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3363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2208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2048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2483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2605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2753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424118830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Abnormal/Total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0.66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128560414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Normal/Total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0.54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0.82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0.72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0.98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921" marR="2921" marT="2921" marB="0" anchor="ctr"/>
                </a:tc>
                <a:extLst>
                  <a:ext uri="{0D108BD9-81ED-4DB2-BD59-A6C34878D82A}">
                    <a16:rowId xmlns:a16="http://schemas.microsoft.com/office/drawing/2014/main" val="2658888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67900-7628-4E10-AB9D-467B3A5DA46F}"/>
              </a:ext>
            </a:extLst>
          </p:cNvPr>
          <p:cNvSpPr txBox="1"/>
          <p:nvPr/>
        </p:nvSpPr>
        <p:spPr>
          <a:xfrm>
            <a:off x="321274" y="453081"/>
            <a:ext cx="2685535" cy="4777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b="1" dirty="0"/>
              <a:t>Data Distribution_</a:t>
            </a:r>
            <a:r>
              <a:rPr lang="en-US" altLang="ko-KR" sz="1050" b="1" dirty="0"/>
              <a:t>2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8961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92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35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F6181-4231-4498-9613-D9FB93CC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766AD-A1DE-43E5-BD06-0206C033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[1] Cardiologist-level arrhythmia detection and classification in ambulatory electrocardiograms using a deep neural network (2019), </a:t>
            </a:r>
            <a:r>
              <a:rPr lang="en-US" altLang="ko-KR" dirty="0" err="1"/>
              <a:t>Awni</a:t>
            </a:r>
            <a:r>
              <a:rPr lang="en-US" altLang="ko-KR" dirty="0"/>
              <a:t> Y. </a:t>
            </a:r>
            <a:r>
              <a:rPr lang="en-US" altLang="ko-KR" dirty="0" err="1"/>
              <a:t>Hannun</a:t>
            </a:r>
            <a:r>
              <a:rPr lang="en-US" altLang="ko-KR" dirty="0"/>
              <a:t>  1,6*, Pranav </a:t>
            </a:r>
            <a:r>
              <a:rPr lang="en-US" altLang="ko-KR" dirty="0" err="1"/>
              <a:t>Rajpurkar</a:t>
            </a:r>
            <a:r>
              <a:rPr lang="en-US" altLang="ko-KR" dirty="0"/>
              <a:t>  1,6, Masoumeh Haghpanahi2,6, Geoffrey H. </a:t>
            </a:r>
            <a:r>
              <a:rPr lang="en-US" altLang="ko-KR" dirty="0" err="1"/>
              <a:t>Tison</a:t>
            </a:r>
            <a:r>
              <a:rPr lang="en-US" altLang="ko-KR" dirty="0"/>
              <a:t>  3,6, Codie Bourn2 , </a:t>
            </a:r>
            <a:r>
              <a:rPr lang="en-US" altLang="ko-KR" dirty="0" err="1"/>
              <a:t>Mintu</a:t>
            </a:r>
            <a:r>
              <a:rPr lang="en-US" altLang="ko-KR" dirty="0"/>
              <a:t> P. Turakhia4,5 and Andrew Y. Ng1</a:t>
            </a:r>
          </a:p>
          <a:p>
            <a:r>
              <a:rPr lang="en-US" altLang="ko-KR" dirty="0"/>
              <a:t>Study</a:t>
            </a:r>
          </a:p>
          <a:p>
            <a:pPr lvl="1"/>
            <a:r>
              <a:rPr lang="en-US" altLang="ko-KR" dirty="0"/>
              <a:t>Datasets</a:t>
            </a:r>
          </a:p>
          <a:p>
            <a:pPr lvl="2"/>
            <a:r>
              <a:rPr lang="en-US" altLang="ko-KR" dirty="0"/>
              <a:t>from raw single-lead ECG </a:t>
            </a:r>
          </a:p>
          <a:p>
            <a:pPr lvl="2"/>
            <a:r>
              <a:rPr lang="en-US" altLang="ko-KR" dirty="0"/>
              <a:t>a training dataset </a:t>
            </a:r>
          </a:p>
          <a:p>
            <a:pPr lvl="3"/>
            <a:r>
              <a:rPr lang="en-US" altLang="ko-KR" dirty="0"/>
              <a:t>consisting of 91,232 ECG records from 53,549 patients</a:t>
            </a:r>
          </a:p>
          <a:p>
            <a:pPr lvl="3"/>
            <a:r>
              <a:rPr lang="en-US" altLang="ko-KR" dirty="0"/>
              <a:t>continuously records data from </a:t>
            </a:r>
            <a:r>
              <a:rPr lang="en-US" altLang="ko-KR" b="1" dirty="0"/>
              <a:t>a single vector (modified Lead II) at 200Hz. The mean and median wear time </a:t>
            </a:r>
            <a:r>
              <a:rPr lang="en-US" altLang="ko-KR" dirty="0"/>
              <a:t>of the Zio monitor in our dataset was 10.6 and 13.0days, respectively. Mean age was 69±16 years and 43% were women.</a:t>
            </a:r>
          </a:p>
          <a:p>
            <a:pPr lvl="2"/>
            <a:r>
              <a:rPr lang="en-US" altLang="ko-KR" dirty="0"/>
              <a:t>Validation dataset</a:t>
            </a:r>
          </a:p>
          <a:p>
            <a:pPr lvl="3"/>
            <a:r>
              <a:rPr lang="en-US" altLang="ko-KR" dirty="0"/>
              <a:t>328 ECG records collected from 328 unique patients</a:t>
            </a:r>
          </a:p>
          <a:p>
            <a:pPr lvl="3"/>
            <a:r>
              <a:rPr lang="en-US" altLang="ko-KR" dirty="0"/>
              <a:t>Mean age on the test dataset was 70±17 years and 38% were women</a:t>
            </a:r>
          </a:p>
          <a:p>
            <a:pPr lvl="1"/>
            <a:r>
              <a:rPr lang="en-US" altLang="ko-KR" dirty="0"/>
              <a:t>Purpose </a:t>
            </a:r>
          </a:p>
          <a:p>
            <a:pPr lvl="2"/>
            <a:r>
              <a:rPr lang="en-US" altLang="ko-KR" dirty="0"/>
              <a:t>to classify 10 arrhythmias as well as sinus rhythm and noise for a total of 12 output rhythm classes</a:t>
            </a:r>
          </a:p>
          <a:p>
            <a:pPr lvl="1"/>
            <a:r>
              <a:rPr lang="en-US" altLang="ko-KR" dirty="0"/>
              <a:t>Metrics </a:t>
            </a:r>
          </a:p>
          <a:p>
            <a:pPr lvl="2"/>
            <a:r>
              <a:rPr lang="en-US" altLang="ko-KR" b="1" dirty="0"/>
              <a:t>Sequence-level metrics: </a:t>
            </a:r>
            <a:r>
              <a:rPr lang="en-US" altLang="ko-KR" dirty="0"/>
              <a:t>help capture the duration of an arrhythmia, such as its onset and offset within a record, </a:t>
            </a:r>
          </a:p>
          <a:p>
            <a:pPr lvl="2"/>
            <a:r>
              <a:rPr lang="en-US" altLang="ko-KR" b="1" dirty="0"/>
              <a:t>set-level metrics:</a:t>
            </a:r>
            <a:r>
              <a:rPr lang="en-US" altLang="ko-KR" dirty="0"/>
              <a:t> focus only on the existence of a rhythm class within a record</a:t>
            </a:r>
          </a:p>
        </p:txBody>
      </p:sp>
    </p:spTree>
    <p:extLst>
      <p:ext uri="{BB962C8B-B14F-4D97-AF65-F5344CB8AC3E}">
        <p14:creationId xmlns:p14="http://schemas.microsoft.com/office/powerpoint/2010/main" val="381647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B3766-3434-4BBC-95D6-3905B8FC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05C55-F8FB-4D03-A73C-A3E6E516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Model </a:t>
            </a:r>
          </a:p>
          <a:p>
            <a:pPr lvl="1"/>
            <a:r>
              <a:rPr lang="en-US" altLang="ko-KR" dirty="0"/>
              <a:t>End-to-end DNN approaches have </a:t>
            </a:r>
          </a:p>
          <a:p>
            <a:pPr lvl="2"/>
            <a:r>
              <a:rPr lang="en-US" altLang="ko-KR" dirty="0"/>
              <a:t>been used more recently showing good performance for a limited set of ECG rhythms, such as atrial fibrillation22,23,36, ventricular arrhythmias21, or individual heartbeat classes20,21,37,38. While these prior efforts demonstrated promising performance for specific rhythms, they do not provide a comprehensive evaluation of whether an end-to-end approach can perform well across a wide range of rhythm classes, in a manner similar to that encountered clinically</a:t>
            </a:r>
          </a:p>
          <a:p>
            <a:pPr lvl="2"/>
            <a:r>
              <a:rPr lang="en-US" altLang="ko-KR" dirty="0"/>
              <a:t>a 34-layer network in an end-to-end manner to simultaneously output probabilities for a wide range of distinct rhythm diagnoses</a:t>
            </a:r>
          </a:p>
          <a:p>
            <a:r>
              <a:rPr lang="en-US" altLang="ko-KR" dirty="0"/>
              <a:t>Methods </a:t>
            </a:r>
          </a:p>
          <a:p>
            <a:pPr lvl="1"/>
            <a:r>
              <a:rPr lang="en-US" altLang="ko-KR" dirty="0"/>
              <a:t>the 30-s ECG samples of both the training and test datasets were appropriately de-</a:t>
            </a:r>
            <a:r>
              <a:rPr lang="en-US" altLang="ko-KR" dirty="0" err="1"/>
              <a:t>identifed</a:t>
            </a:r>
            <a:r>
              <a:rPr lang="en-US" altLang="ko-KR" dirty="0"/>
              <a:t> before use</a:t>
            </a:r>
          </a:p>
          <a:p>
            <a:pPr lvl="1"/>
            <a:r>
              <a:rPr lang="en-US" altLang="ko-KR" dirty="0"/>
              <a:t>a median of one 30-s record per patient to construct the training dataset</a:t>
            </a:r>
          </a:p>
          <a:p>
            <a:pPr lvl="1"/>
            <a:r>
              <a:rPr lang="en-US" altLang="ko-KR" dirty="0"/>
              <a:t>randomly sampled patients exhibiting each rhythm; from these patients, we selected 30-s records where the rhythm class was present</a:t>
            </a:r>
          </a:p>
          <a:p>
            <a:pPr lvl="1"/>
            <a:r>
              <a:rPr lang="en-US" altLang="ko-KR" dirty="0"/>
              <a:t>Although the targeted rhythm class was typically present within the record, most records contained a mix of multiple rhythms.</a:t>
            </a:r>
          </a:p>
          <a:p>
            <a:pPr lvl="1"/>
            <a:r>
              <a:rPr lang="en-US" altLang="ko-KR" dirty="0"/>
              <a:t>To further improve the balance of classes in the training dataset, rare rhythms such as AVB, were intentionally oversampled, with a median of two 30-s records per patient</a:t>
            </a:r>
          </a:p>
          <a:p>
            <a:pPr lvl="1"/>
            <a:r>
              <a:rPr lang="en-US" altLang="ko-KR" dirty="0"/>
              <a:t>For the test dataset, 30-s records of each rhythm were sampled in a similar manner to achieve a greater representation of rare rhythms; however, the test dataset included only a single record per patient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36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5D7A-2C0A-41B6-8707-EF675940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4FA49-B211-45B5-98A7-4AFBE2D9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architecture (https://github.com/awni/ecg)</a:t>
            </a:r>
          </a:p>
          <a:p>
            <a:pPr lvl="1"/>
            <a:r>
              <a:rPr lang="en-US" altLang="ko-KR" dirty="0"/>
              <a:t>34 layers; </a:t>
            </a:r>
          </a:p>
          <a:p>
            <a:pPr lvl="2"/>
            <a:r>
              <a:rPr lang="en-US" altLang="ko-KR" dirty="0"/>
              <a:t>to make the optimization of such a network tractable, we employed shortcut connections in a manner similar to the residual network architecture </a:t>
            </a:r>
          </a:p>
          <a:p>
            <a:pPr lvl="2"/>
            <a:r>
              <a:rPr lang="en-US" altLang="ko-KR" dirty="0"/>
              <a:t>The network consists of 16 residual blocks with two convolutional layers per block</a:t>
            </a:r>
          </a:p>
          <a:p>
            <a:pPr lvl="2"/>
            <a:r>
              <a:rPr lang="en-US" altLang="ko-KR" dirty="0"/>
              <a:t>The convolutional layers have a filter width of 16 and 32*2k filters, where k is a hyper-parameter which starts at 0 and is incremented by 1 every fourth residual block.</a:t>
            </a:r>
          </a:p>
          <a:p>
            <a:pPr lvl="2"/>
            <a:r>
              <a:rPr lang="en-US" altLang="ko-KR" dirty="0"/>
              <a:t>Every alternate residual block subsamples its inputs by a factor of 2</a:t>
            </a:r>
          </a:p>
          <a:p>
            <a:pPr lvl="2"/>
            <a:r>
              <a:rPr lang="en-US" altLang="ko-KR" dirty="0"/>
              <a:t>. Before each convolutional layer, we applied batch normalization42 and a rectified linear activation, adopting the pre-activation block design</a:t>
            </a:r>
          </a:p>
          <a:p>
            <a:pPr lvl="2"/>
            <a:r>
              <a:rPr lang="en-US" altLang="ko-KR" dirty="0"/>
              <a:t>The first and last layers of the network are special-cased due to this pre-activation block structure.</a:t>
            </a:r>
          </a:p>
          <a:p>
            <a:pPr lvl="2"/>
            <a:r>
              <a:rPr lang="en-US" altLang="ko-KR" dirty="0"/>
              <a:t>We also applied Dropout44 between the convolutional layers and after the nonlinearity with a probability of 0.2</a:t>
            </a:r>
          </a:p>
          <a:p>
            <a:pPr lvl="2"/>
            <a:r>
              <a:rPr lang="en-US" altLang="ko-KR" dirty="0"/>
              <a:t>The final fully connected </a:t>
            </a:r>
            <a:r>
              <a:rPr lang="en-US" altLang="ko-KR" dirty="0" err="1"/>
              <a:t>softmax</a:t>
            </a:r>
            <a:r>
              <a:rPr lang="en-US" altLang="ko-KR" dirty="0"/>
              <a:t> layer produces a distribution over the 12 output classes</a:t>
            </a:r>
          </a:p>
          <a:p>
            <a:pPr lvl="2"/>
            <a:r>
              <a:rPr lang="en-US" altLang="ko-KR" dirty="0"/>
              <a:t>The network was trained de novo with random initialization of the weights as described by He et al.9</a:t>
            </a:r>
          </a:p>
          <a:p>
            <a:pPr lvl="2"/>
            <a:r>
              <a:rPr lang="en-US" altLang="ko-KR" dirty="0"/>
              <a:t>Adam optimizer 45 with the default parameters β1=0.9 and β2=0.999, and a mini batch size of 128</a:t>
            </a:r>
          </a:p>
          <a:p>
            <a:pPr lvl="2"/>
            <a:r>
              <a:rPr lang="en-US" altLang="ko-KR" dirty="0"/>
              <a:t>We initialized the learning rate to 1×10−3 and reduced it by a factor of 10 when the developmentally set loss stopped improving for two consecutive epochs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35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3E5EC-6AB2-40FA-84A2-75F2E942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D3A24-9CD2-4DB8-B1F4-796F8EB7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test dataset used to support the findings of this study is publicly available at </a:t>
            </a:r>
            <a:r>
              <a:rPr lang="en-US" altLang="ko-KR" b="1" dirty="0"/>
              <a:t>https://irhythm.github.io/cardiol_test_set </a:t>
            </a:r>
            <a:r>
              <a:rPr lang="en-US" altLang="ko-KR" dirty="0"/>
              <a:t>without restriction.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68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CAEA39-5E1B-4CAD-A786-6A37C0A4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48" y="2064579"/>
            <a:ext cx="8791193" cy="4043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D882BC-BAD4-4C71-9661-C6C59DA8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9" y="2064579"/>
            <a:ext cx="1989080" cy="375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069F7C-2A8A-4FE4-B871-9AD899822B1E}"/>
              </a:ext>
            </a:extLst>
          </p:cNvPr>
          <p:cNvSpPr txBox="1"/>
          <p:nvPr/>
        </p:nvSpPr>
        <p:spPr>
          <a:xfrm>
            <a:off x="273241" y="465628"/>
            <a:ext cx="4257569" cy="28420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dirty="0"/>
              <a:t>Symbol distribution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4882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E57937-7751-496F-BF43-160D010306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D1469-0242-43B7-8A4F-CE1FB3DE078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1AC8B9-54A3-4D0C-9C41-328432DE166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4684BE-EE78-4920-8731-92C63773FF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Hyun-Jung Kim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1B0CC3-91CC-43D5-AEC0-51E4CAED61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2021. 12. 02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FB00332-0B4F-4614-ACFE-B709EF34439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49287" y="1212846"/>
            <a:ext cx="5746713" cy="1064528"/>
          </a:xfrm>
        </p:spPr>
        <p:txBody>
          <a:bodyPr/>
          <a:lstStyle/>
          <a:p>
            <a:r>
              <a:rPr lang="en-US" altLang="ko-KR" dirty="0"/>
              <a:t>Deep into Arrythmia and AI </a:t>
            </a:r>
          </a:p>
          <a:p>
            <a:r>
              <a:rPr lang="en-US" altLang="ko-KR" dirty="0"/>
              <a:t>During 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703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FD5D2-E05D-4F91-BAC1-BF654115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Now we are going to…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37FDC-2985-4576-ACBC-34C523CC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600" dirty="0"/>
              <a:t>Original objectives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Extracting PAC, PVC among Normal waves during OP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000" dirty="0"/>
          </a:p>
          <a:p>
            <a:r>
              <a:rPr lang="en-US" altLang="ko-KR" sz="1600" dirty="0"/>
              <a:t>Now objectives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Abnormal detection from ECG waves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strike="sngStrike" dirty="0"/>
              <a:t>Making references of NSR normal waves based on QRS complexes and R-R intervals </a:t>
            </a:r>
          </a:p>
          <a:p>
            <a:pPr marL="306388" lvl="1" indent="0">
              <a:buNone/>
            </a:pPr>
            <a:r>
              <a:rPr lang="en-US" altLang="ko-KR" sz="1400" dirty="0"/>
              <a:t>	→ another way; using MIT Arrhythmia database’ annotations</a:t>
            </a:r>
          </a:p>
          <a:p>
            <a:pPr marL="0" indent="0">
              <a:buNone/>
            </a:pPr>
            <a:endParaRPr lang="en-US" altLang="ko-KR" sz="1100" dirty="0"/>
          </a:p>
          <a:p>
            <a:r>
              <a:rPr lang="en-US" altLang="ko-KR" sz="1600" dirty="0"/>
              <a:t>Use MIT-BIH Normal Sinus Rhythm(NSR) Database (Goldberger et al., 2000)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 18 longer ECG recordings of subjects, sampled at 128 Hz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1EBD71-BE25-4676-AD30-FE72333200A9}"/>
              </a:ext>
            </a:extLst>
          </p:cNvPr>
          <p:cNvGrpSpPr/>
          <p:nvPr/>
        </p:nvGrpSpPr>
        <p:grpSpPr>
          <a:xfrm>
            <a:off x="936902" y="2166708"/>
            <a:ext cx="3208199" cy="1815962"/>
            <a:chOff x="649426" y="2002125"/>
            <a:chExt cx="3861396" cy="20491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E0B48EF-571A-4B82-996C-6BFA89E40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351"/>
            <a:stretch/>
          </p:blipFill>
          <p:spPr>
            <a:xfrm>
              <a:off x="649426" y="2002125"/>
              <a:ext cx="3861396" cy="20491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1FD530-25DD-4FD5-B7A3-AA146CD5C64C}"/>
                </a:ext>
              </a:extLst>
            </p:cNvPr>
            <p:cNvSpPr/>
            <p:nvPr/>
          </p:nvSpPr>
          <p:spPr>
            <a:xfrm>
              <a:off x="699363" y="2002125"/>
              <a:ext cx="3761520" cy="20491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FCCA454-F12F-466B-A316-BD745E96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53" y="2099401"/>
            <a:ext cx="3414994" cy="1883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39417A-8EF4-4D81-9FD3-B86D78C9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787" y="2087592"/>
            <a:ext cx="3515821" cy="1906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F1B09-E4A0-48C5-82E7-12AAEBEC88CA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39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BAB6-1FD8-43FE-8E54-23CBA161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64451-0602-45AB-BBDE-9E30B429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What’s the meaning of PAC and PVC?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To Compare to other arrhythmia, do PAC and PVC have special meanings?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Further, to compare to other arrhythmia, do they have special meanings during OP?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How common are PAC and PVC in arrhythmia?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Is it easy to get PAC and PVC dataset?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Do PAC and PVC have clear consensus of their characteristics?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Can experts detect PAC and PVC easily? </a:t>
            </a:r>
          </a:p>
          <a:p>
            <a:pPr lvl="2">
              <a:buFont typeface="맑은 고딕" panose="020B0503020000020004" pitchFamily="50" charset="-127"/>
              <a:buChar char="–"/>
            </a:pPr>
            <a:r>
              <a:rPr lang="en-US" altLang="ko-KR" dirty="0"/>
              <a:t>among NSR</a:t>
            </a:r>
          </a:p>
          <a:p>
            <a:pPr lvl="2">
              <a:buFont typeface="맑은 고딕" panose="020B0503020000020004" pitchFamily="50" charset="-127"/>
              <a:buChar char="–"/>
            </a:pPr>
            <a:r>
              <a:rPr lang="en-US" altLang="ko-KR" dirty="0"/>
              <a:t>among Arrhythmia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49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96D5-CAD0-4DBE-B437-9A64FD6A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Medical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EA136-5C22-4EA7-8661-A2D7C0E1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ECG Heartbeat sample with Meaningful segments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Atrial</a:t>
            </a:r>
            <a:r>
              <a:rPr lang="ko-KR" altLang="en-US" sz="1400" dirty="0"/>
              <a:t> </a:t>
            </a:r>
            <a:r>
              <a:rPr lang="en-US" altLang="ko-KR" sz="1400" dirty="0"/>
              <a:t>depolarization</a:t>
            </a:r>
            <a:r>
              <a:rPr lang="ko-KR" altLang="en-US" sz="1400" dirty="0"/>
              <a:t> </a:t>
            </a:r>
            <a:r>
              <a:rPr lang="en-US" altLang="ko-KR" sz="1400" dirty="0"/>
              <a:t>(P-wave)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Ventral depolarization</a:t>
            </a:r>
            <a:r>
              <a:rPr lang="ko-KR" altLang="en-US" sz="1400" dirty="0"/>
              <a:t> </a:t>
            </a:r>
            <a:r>
              <a:rPr lang="en-US" altLang="ko-KR" sz="1400" dirty="0"/>
              <a:t>(QRS complex wave)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400" dirty="0"/>
              <a:t>Repolarization (T-wave)</a:t>
            </a:r>
          </a:p>
          <a:p>
            <a:pPr lvl="1"/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6986C-1AA3-4C3D-8401-91C2065A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46" y="2790957"/>
            <a:ext cx="4303269" cy="352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48751-2E69-4D0C-9C1B-DC579CBD2C62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45234-12D6-475E-9BCB-0FB706FC246B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144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96D5-CAD0-4DBE-B437-9A64FD6A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Medical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EA136-5C22-4EA7-8661-A2D7C0E1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ECG Heartbeat with </a:t>
            </a:r>
            <a:r>
              <a:rPr lang="en-US" altLang="ko-KR" sz="1400" dirty="0"/>
              <a:t>Arrhythmia 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48751-2E69-4D0C-9C1B-DC579CBD2C62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069A6-C4E4-4D78-AA24-0129755C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6" y="2002125"/>
            <a:ext cx="3861396" cy="4045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61E62F-797C-4D59-B18F-5E89825E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20" y="1968904"/>
            <a:ext cx="3861395" cy="40790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16AD41-5AB9-4AA2-891C-04F28F765AD0}"/>
              </a:ext>
            </a:extLst>
          </p:cNvPr>
          <p:cNvSpPr/>
          <p:nvPr/>
        </p:nvSpPr>
        <p:spPr>
          <a:xfrm>
            <a:off x="699363" y="2002125"/>
            <a:ext cx="3761520" cy="2049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252B0-0F4E-42D0-8A04-2292D70C1423}"/>
              </a:ext>
            </a:extLst>
          </p:cNvPr>
          <p:cNvSpPr txBox="1"/>
          <p:nvPr/>
        </p:nvSpPr>
        <p:spPr>
          <a:xfrm>
            <a:off x="8467725" y="2003539"/>
            <a:ext cx="3870918" cy="413846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pPr marL="360363" indent="-360363" algn="l">
              <a:lnSpc>
                <a:spcPct val="140000"/>
              </a:lnSpc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NSR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Fibrillation (AF)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Left Bundle Branch Block (RBBB)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Right Bundle Branch Block (LBBB)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Atrial Contraction (PAC)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Ventricular Contraction (PVC)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Ectopic beats (lead II and lead V1)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Myocardial Infarction (MI)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Sinus bradycardia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Tachycardia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or Supraventricular Tachycardia (SVT)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Sinus Tachycardia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Tachycardia (VT)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Flutter (AFL)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fibrillation (</a:t>
            </a:r>
            <a:r>
              <a:rPr lang="en-US" altLang="ko-KR" sz="1000" dirty="0" err="1">
                <a:latin typeface="Consolas" panose="020B0609020204030204" pitchFamily="49" charset="0"/>
              </a:rPr>
              <a:t>VFib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Fusion beat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Fusion Beats (VFB)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Fusion Beat (AFB)</a:t>
            </a:r>
          </a:p>
          <a:p>
            <a:pPr marL="257175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Flutter (VF)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Idioventricular rhythm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Pacemaker Rhythm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4D4B1-3213-477C-84D1-508F344491F9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5853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96D5-CAD0-4DBE-B437-9A64FD6A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Medical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EA136-5C22-4EA7-8661-A2D7C0E1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ECG Heartbeat with </a:t>
            </a:r>
            <a:r>
              <a:rPr lang="en-US" altLang="ko-KR" sz="1400" dirty="0"/>
              <a:t>Arrhythmia 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48751-2E69-4D0C-9C1B-DC579CBD2C62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FB5153-A0EE-4017-87D3-69AE2189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97" y="2015061"/>
            <a:ext cx="3921050" cy="4077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A9C42B-7587-4E95-B81F-A1E26AE8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05" y="2015061"/>
            <a:ext cx="3817408" cy="40771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085E24-3882-4B34-99FC-137417E20EE4}"/>
              </a:ext>
            </a:extLst>
          </p:cNvPr>
          <p:cNvSpPr/>
          <p:nvPr/>
        </p:nvSpPr>
        <p:spPr>
          <a:xfrm>
            <a:off x="595851" y="1984873"/>
            <a:ext cx="3761520" cy="2049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E75DF5-E4CE-4336-A5DD-0132D60C7E44}"/>
              </a:ext>
            </a:extLst>
          </p:cNvPr>
          <p:cNvSpPr/>
          <p:nvPr/>
        </p:nvSpPr>
        <p:spPr>
          <a:xfrm>
            <a:off x="4492113" y="1990627"/>
            <a:ext cx="3761520" cy="2049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E3460-041F-47E3-AF77-2C3CB6C2CFD6}"/>
              </a:ext>
            </a:extLst>
          </p:cNvPr>
          <p:cNvSpPr txBox="1"/>
          <p:nvPr/>
        </p:nvSpPr>
        <p:spPr>
          <a:xfrm>
            <a:off x="8467725" y="2003539"/>
            <a:ext cx="3870918" cy="413846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pPr marL="360363" indent="-360363" algn="l">
              <a:lnSpc>
                <a:spcPct val="140000"/>
              </a:lnSpc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NSR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Fibrillation (AF)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Left Bundle Branch Block (RBBB)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Right Bundle Branch Block (LBBB)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Atrial Contraction (PAC)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Ventricular Contraction (PVC)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Ectopic beats (lead II and lead V1)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Myocardial Infarction (MI)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Sinus bradycardia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Tachycardia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or Supraventricular Tachycardia (SVT)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Sinus Tachycardia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Tachycardia (VT)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Flutter (AFL)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fibrillation (</a:t>
            </a:r>
            <a:r>
              <a:rPr lang="en-US" altLang="ko-KR" sz="1000" dirty="0" err="1">
                <a:latin typeface="Consolas" panose="020B0609020204030204" pitchFamily="49" charset="0"/>
              </a:rPr>
              <a:t>VFib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Fusion beat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Fusion Beats (VFB)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Fusion Beat (AFB)</a:t>
            </a:r>
          </a:p>
          <a:p>
            <a:pPr marL="257175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Flutter (VF)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Idioventricular rhythm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Pacemaker Rhythm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9DC96-9A1A-4F8D-9A58-BA585B8289C2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634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96D5-CAD0-4DBE-B437-9A64FD6A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Medical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EA136-5C22-4EA7-8661-A2D7C0E1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ECG Heartbeat with </a:t>
            </a:r>
            <a:r>
              <a:rPr lang="en-US" altLang="ko-KR" sz="1400" dirty="0"/>
              <a:t>Arrhythmia 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48751-2E69-4D0C-9C1B-DC579CBD2C62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880498-071A-4C00-81EA-35ED7A2D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88" y="2003539"/>
            <a:ext cx="3870918" cy="4138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EDD03A-1259-40B0-9EA3-971E684D5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" b="1"/>
          <a:stretch/>
        </p:blipFill>
        <p:spPr>
          <a:xfrm>
            <a:off x="4584546" y="2003539"/>
            <a:ext cx="3934614" cy="4126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E42E3C-AD9B-4DC0-8A1B-E2171237C291}"/>
              </a:ext>
            </a:extLst>
          </p:cNvPr>
          <p:cNvSpPr txBox="1"/>
          <p:nvPr/>
        </p:nvSpPr>
        <p:spPr>
          <a:xfrm>
            <a:off x="8467725" y="2003539"/>
            <a:ext cx="3870918" cy="413846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85000" lnSpcReduction="20000"/>
          </a:bodyPr>
          <a:lstStyle/>
          <a:p>
            <a:pPr marL="360363" indent="-360363" algn="l">
              <a:lnSpc>
                <a:spcPct val="140000"/>
              </a:lnSpc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NSR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Fibrillation (AF)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Left Bundle Branch Block (RBBB)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Right Bundle Branch Block (LBBB)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Atrial Contraction (PAC)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b="1" dirty="0">
                <a:latin typeface="Consolas" panose="020B0609020204030204" pitchFamily="49" charset="0"/>
              </a:rPr>
              <a:t>Premature Ventricular Contraction (PVC)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Ectopic beats (lead II and lead V1)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Myocardial Infarction (MI)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Sinus bradycardia</a:t>
            </a: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Tachycardia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or Supraventricular Tachycardia (SVT)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Sinus Tachycardia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Tachycardia (VT)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Flutter (AFL)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fibrillation (</a:t>
            </a:r>
            <a:r>
              <a:rPr lang="en-US" altLang="ko-KR" sz="1000" dirty="0" err="1">
                <a:latin typeface="Consolas" panose="020B0609020204030204" pitchFamily="49" charset="0"/>
              </a:rPr>
              <a:t>VFib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 marL="360363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Fusion beat 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Fusion Beats (VFB)</a:t>
            </a:r>
          </a:p>
          <a:p>
            <a:pPr marL="714375" lvl="1" indent="-360363">
              <a:lnSpc>
                <a:spcPct val="140000"/>
              </a:lnSpc>
              <a:buAutoNum type="romanLcParenBoth"/>
            </a:pPr>
            <a:r>
              <a:rPr lang="en-US" altLang="ko-KR" sz="1000" dirty="0">
                <a:latin typeface="Consolas" panose="020B0609020204030204" pitchFamily="49" charset="0"/>
              </a:rPr>
              <a:t>Atrial Fusion Beat (AFB)</a:t>
            </a:r>
          </a:p>
          <a:p>
            <a:pPr marL="257175" indent="-360363">
              <a:lnSpc>
                <a:spcPct val="140000"/>
              </a:lnSpc>
              <a:buFontTx/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Flutter (VF)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Idioventricular rhythm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Ventricular bigeminy</a:t>
            </a:r>
          </a:p>
          <a:p>
            <a:pPr marL="360363" indent="-360363">
              <a:lnSpc>
                <a:spcPct val="140000"/>
              </a:lnSpc>
              <a:buAutoNum type="alphaLcParenBoth"/>
            </a:pPr>
            <a:r>
              <a:rPr lang="en-US" altLang="ko-KR" sz="1000" dirty="0">
                <a:latin typeface="Consolas" panose="020B0609020204030204" pitchFamily="49" charset="0"/>
              </a:rPr>
              <a:t>Pacemaker Rhythm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90DA7-90B5-4125-866B-E3BD559ABB75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7927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678A1-4420-4598-B862-1ACB0DD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29F26-3980-4176-92E6-7386EC488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7BCF3-1B37-4C1F-BA5D-DD4E21152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413290"/>
            <a:ext cx="8601883" cy="5079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275E7-02E7-413D-BB4D-EA75435BEBA3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EE9D6-C1D8-4DDE-9E52-E436C0AF1E1B}"/>
              </a:ext>
            </a:extLst>
          </p:cNvPr>
          <p:cNvSpPr/>
          <p:nvPr/>
        </p:nvSpPr>
        <p:spPr>
          <a:xfrm>
            <a:off x="6737230" y="1889184"/>
            <a:ext cx="319177" cy="18978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E5F64-7C44-41D7-BC9A-D310403472AA}"/>
              </a:ext>
            </a:extLst>
          </p:cNvPr>
          <p:cNvSpPr/>
          <p:nvPr/>
        </p:nvSpPr>
        <p:spPr>
          <a:xfrm>
            <a:off x="6745856" y="5492151"/>
            <a:ext cx="319177" cy="18978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DDD753-42B1-4DBE-A1AC-83899B8F2D45}"/>
              </a:ext>
            </a:extLst>
          </p:cNvPr>
          <p:cNvSpPr/>
          <p:nvPr/>
        </p:nvSpPr>
        <p:spPr>
          <a:xfrm>
            <a:off x="6745856" y="5886984"/>
            <a:ext cx="319177" cy="18978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110F6-1AFE-4805-97AD-A687B84C08C7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511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678A1-4420-4598-B862-1ACB0DD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275E7-02E7-413D-BB4D-EA75435BEBA3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22B631-8286-416C-9314-317ACE41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" b="22890"/>
          <a:stretch/>
        </p:blipFill>
        <p:spPr>
          <a:xfrm>
            <a:off x="513945" y="1699405"/>
            <a:ext cx="8172854" cy="4321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02BB0B-E29F-4BC2-A819-F269550E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75" y="1385996"/>
            <a:ext cx="8475184" cy="2421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7385F-41A3-4B82-963D-D9AE1E52D989}"/>
              </a:ext>
            </a:extLst>
          </p:cNvPr>
          <p:cNvSpPr/>
          <p:nvPr/>
        </p:nvSpPr>
        <p:spPr>
          <a:xfrm>
            <a:off x="6650965" y="3152409"/>
            <a:ext cx="293300" cy="17439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B702E-0A6D-444A-B6A7-68F9B9ECCA04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16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4C66AA-038F-43A0-99C2-4A1C617F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752366"/>
            <a:ext cx="475363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678A1-4420-4598-B862-1ACB0DD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275E7-02E7-413D-BB4D-EA75435BEBA3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02BB0B-E29F-4BC2-A819-F269550E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5" y="1385996"/>
            <a:ext cx="8475184" cy="2421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614333-B050-474A-BD39-FCFBB993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45" y="1715274"/>
            <a:ext cx="8067012" cy="132835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EFB2CC-33DE-4450-BC10-E1CCE0FE854F}"/>
              </a:ext>
            </a:extLst>
          </p:cNvPr>
          <p:cNvSpPr/>
          <p:nvPr/>
        </p:nvSpPr>
        <p:spPr>
          <a:xfrm>
            <a:off x="6668219" y="2388079"/>
            <a:ext cx="1440612" cy="14808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6A71E-21D2-49CF-B079-B0224C8FF19F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476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92C99-E7C0-4F28-8A0D-8BEC28AB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5F162-DFE8-4084-9B24-90F01265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C23B6-FE17-460A-8C85-6A0D5DC9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447799"/>
            <a:ext cx="9168254" cy="5028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593D6-491F-49E3-B2C8-A5113882E328}"/>
              </a:ext>
            </a:extLst>
          </p:cNvPr>
          <p:cNvSpPr txBox="1"/>
          <p:nvPr/>
        </p:nvSpPr>
        <p:spPr>
          <a:xfrm>
            <a:off x="148029" y="6551525"/>
            <a:ext cx="91682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Opp</a:t>
            </a:r>
            <a:r>
              <a:rPr lang="en-US" altLang="ko-KR" sz="900" dirty="0"/>
              <a:t>or</a:t>
            </a:r>
            <a:r>
              <a:rPr lang="ko-KR" altLang="en-US" sz="900" dirty="0" err="1"/>
              <a:t>tunities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challenges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electrocardiogram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_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systematic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</a:t>
            </a:r>
            <a:r>
              <a:rPr lang="en-US" altLang="ko-KR" sz="900" dirty="0"/>
              <a:t>w (2020)</a:t>
            </a:r>
            <a:endParaRPr lang="ko-KR" altLang="en-US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30BB3-89D3-4908-9D61-9159E0C27D01}"/>
              </a:ext>
            </a:extLst>
          </p:cNvPr>
          <p:cNvSpPr/>
          <p:nvPr/>
        </p:nvSpPr>
        <p:spPr>
          <a:xfrm>
            <a:off x="514349" y="4480829"/>
            <a:ext cx="8801933" cy="2985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5100B-C7DF-4D1D-92C5-885C6C36DB1D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259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B3613-7FC6-4A30-BEC5-3738F326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70F3-98F3-4A3E-A4E0-AF2EFB4E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5" y="1438275"/>
            <a:ext cx="6690252" cy="497205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E2665C-523C-4D80-8C56-A48CA77250EE}"/>
              </a:ext>
            </a:extLst>
          </p:cNvPr>
          <p:cNvSpPr/>
          <p:nvPr/>
        </p:nvSpPr>
        <p:spPr>
          <a:xfrm>
            <a:off x="3513510" y="5898551"/>
            <a:ext cx="214598" cy="12759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85304-6222-4F2C-9B9A-28BD556EC5F4}"/>
              </a:ext>
            </a:extLst>
          </p:cNvPr>
          <p:cNvSpPr/>
          <p:nvPr/>
        </p:nvSpPr>
        <p:spPr>
          <a:xfrm>
            <a:off x="827460" y="4501551"/>
            <a:ext cx="1115640" cy="10219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34B0D0-1AC0-4C05-9495-07CA0996CEE3}"/>
              </a:ext>
            </a:extLst>
          </p:cNvPr>
          <p:cNvSpPr/>
          <p:nvPr/>
        </p:nvSpPr>
        <p:spPr>
          <a:xfrm>
            <a:off x="827460" y="5581051"/>
            <a:ext cx="1115640" cy="10219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BBBE5-5265-490B-89DD-0837CC2B0523}"/>
              </a:ext>
            </a:extLst>
          </p:cNvPr>
          <p:cNvSpPr/>
          <p:nvPr/>
        </p:nvSpPr>
        <p:spPr>
          <a:xfrm>
            <a:off x="827460" y="5805407"/>
            <a:ext cx="1115640" cy="10219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11DF21-41F2-45BA-B033-F8A885E705A0}"/>
              </a:ext>
            </a:extLst>
          </p:cNvPr>
          <p:cNvSpPr/>
          <p:nvPr/>
        </p:nvSpPr>
        <p:spPr>
          <a:xfrm>
            <a:off x="827460" y="6122073"/>
            <a:ext cx="1115640" cy="102199"/>
          </a:xfrm>
          <a:prstGeom prst="rect">
            <a:avLst/>
          </a:prstGeom>
          <a:solidFill>
            <a:srgbClr val="447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E0BF5-BCB5-44CD-AF06-10716CF5B8EE}"/>
              </a:ext>
            </a:extLst>
          </p:cNvPr>
          <p:cNvSpPr/>
          <p:nvPr/>
        </p:nvSpPr>
        <p:spPr>
          <a:xfrm>
            <a:off x="1741860" y="4399352"/>
            <a:ext cx="1617290" cy="1021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3339C0-9E54-4F48-99DC-3900F4BA94F0}"/>
              </a:ext>
            </a:extLst>
          </p:cNvPr>
          <p:cNvSpPr/>
          <p:nvPr/>
        </p:nvSpPr>
        <p:spPr>
          <a:xfrm>
            <a:off x="1722810" y="4726815"/>
            <a:ext cx="1617290" cy="1021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3C99FE-808F-4520-B2A2-C554C31DC68F}"/>
              </a:ext>
            </a:extLst>
          </p:cNvPr>
          <p:cNvSpPr/>
          <p:nvPr/>
        </p:nvSpPr>
        <p:spPr>
          <a:xfrm>
            <a:off x="2809056" y="2015916"/>
            <a:ext cx="919052" cy="1021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0C2D6B-21AF-4D63-BC44-95AA97796782}"/>
              </a:ext>
            </a:extLst>
          </p:cNvPr>
          <p:cNvSpPr/>
          <p:nvPr/>
        </p:nvSpPr>
        <p:spPr>
          <a:xfrm>
            <a:off x="821110" y="2118115"/>
            <a:ext cx="779090" cy="1021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4E078C-EBD9-41BD-AEED-B0C5545D212B}"/>
              </a:ext>
            </a:extLst>
          </p:cNvPr>
          <p:cNvSpPr/>
          <p:nvPr/>
        </p:nvSpPr>
        <p:spPr>
          <a:xfrm>
            <a:off x="821110" y="1909782"/>
            <a:ext cx="1115640" cy="10219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6CEC1-FF1F-4055-B93D-7F9CAFF191EA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555E5-9741-4AC3-A1E6-DFFE80D2B63A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55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140E9-D549-4CDD-A235-0D3E6810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Proportion of waves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3D2C877-6A60-4CC5-957D-4F3C7366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15" y="1606701"/>
            <a:ext cx="6735115" cy="4706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C66A0-1CAD-488B-BDDC-BA31B89E0640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Q2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506F7-0F81-499A-B6A2-A101195C2308}"/>
              </a:ext>
            </a:extLst>
          </p:cNvPr>
          <p:cNvSpPr txBox="1"/>
          <p:nvPr/>
        </p:nvSpPr>
        <p:spPr>
          <a:xfrm>
            <a:off x="77637" y="6551397"/>
            <a:ext cx="87622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Application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techniques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heartbeats</a:t>
            </a:r>
            <a:r>
              <a:rPr lang="ko-KR" altLang="en-US" sz="900" dirty="0"/>
              <a:t> </a:t>
            </a:r>
            <a:r>
              <a:rPr lang="ko-KR" altLang="en-US" sz="900" dirty="0" err="1"/>
              <a:t>detection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using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signals-analysis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en-US" altLang="ko-KR" sz="900" dirty="0"/>
              <a:t>(2020)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6652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538DB-B230-44FE-9461-7C118E92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Techniques as a detector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1A059C-71B3-4719-BFD4-65BE1116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2086290"/>
            <a:ext cx="11287125" cy="36950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3B7BC-2CB1-42A3-BC6E-C8F7E57B9379}"/>
              </a:ext>
            </a:extLst>
          </p:cNvPr>
          <p:cNvSpPr txBox="1"/>
          <p:nvPr/>
        </p:nvSpPr>
        <p:spPr>
          <a:xfrm>
            <a:off x="114300" y="6561394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methods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arrhythmia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classificatio</a:t>
            </a:r>
            <a:r>
              <a:rPr lang="en-US" altLang="ko-KR" sz="900" dirty="0"/>
              <a:t>n (2020)</a:t>
            </a:r>
            <a:endParaRPr lang="ko-KR" altLang="en-US" sz="9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0DDC43-AA18-4CA0-9695-2335C42277CF}"/>
              </a:ext>
            </a:extLst>
          </p:cNvPr>
          <p:cNvSpPr/>
          <p:nvPr/>
        </p:nvSpPr>
        <p:spPr>
          <a:xfrm>
            <a:off x="10377577" y="4648203"/>
            <a:ext cx="1181819" cy="51902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CE3F58-C6E0-4CC7-B036-CBF4D925659D}"/>
              </a:ext>
            </a:extLst>
          </p:cNvPr>
          <p:cNvSpPr/>
          <p:nvPr/>
        </p:nvSpPr>
        <p:spPr>
          <a:xfrm>
            <a:off x="1092679" y="4648202"/>
            <a:ext cx="563593" cy="519022"/>
          </a:xfrm>
          <a:prstGeom prst="rect">
            <a:avLst/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D1F91-6C89-41BB-952E-207DB35A4E9C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6666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7890-EAF8-41EE-8F3A-CA1C33C6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Techniques as a detector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4687-5046-403B-944F-90CA1CFAAA57}"/>
              </a:ext>
            </a:extLst>
          </p:cNvPr>
          <p:cNvSpPr txBox="1"/>
          <p:nvPr/>
        </p:nvSpPr>
        <p:spPr>
          <a:xfrm>
            <a:off x="11685752" y="332453"/>
            <a:ext cx="320511" cy="27828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altLang="ko-KR" sz="1200" b="1" dirty="0"/>
              <a:t>Q3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A2263F-9877-4208-A478-F762E736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8" y="1830922"/>
            <a:ext cx="10860016" cy="178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BC4DF-3C99-44DF-AFE2-60124DB3F69D}"/>
              </a:ext>
            </a:extLst>
          </p:cNvPr>
          <p:cNvSpPr txBox="1"/>
          <p:nvPr/>
        </p:nvSpPr>
        <p:spPr>
          <a:xfrm>
            <a:off x="77637" y="6551397"/>
            <a:ext cx="87622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Application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deep</a:t>
            </a:r>
            <a:r>
              <a:rPr lang="ko-KR" altLang="en-US" sz="900" dirty="0"/>
              <a:t> </a:t>
            </a:r>
            <a:r>
              <a:rPr lang="ko-KR" altLang="en-US" sz="900" dirty="0" err="1"/>
              <a:t>learning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techniques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heartbeats</a:t>
            </a:r>
            <a:r>
              <a:rPr lang="ko-KR" altLang="en-US" sz="900" dirty="0"/>
              <a:t> </a:t>
            </a:r>
            <a:r>
              <a:rPr lang="ko-KR" altLang="en-US" sz="900" dirty="0" err="1"/>
              <a:t>detection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using</a:t>
            </a:r>
            <a:r>
              <a:rPr lang="ko-KR" altLang="en-US" sz="900" dirty="0"/>
              <a:t> ECG </a:t>
            </a:r>
            <a:r>
              <a:rPr lang="ko-KR" altLang="en-US" sz="900" dirty="0" err="1"/>
              <a:t>signals-analysis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 </a:t>
            </a:r>
            <a:r>
              <a:rPr lang="en-US" altLang="ko-KR" sz="900" dirty="0"/>
              <a:t>(2020)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6911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4684BE-EE78-4920-8731-92C63773FF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Hyun-Jung Kim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1B0CC3-91CC-43D5-AEC0-51E4CAED61E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ko-KR" dirty="0"/>
              <a:t>2021. 12. 02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FB00332-0B4F-4614-ACFE-B709EF34439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49288" y="1212846"/>
            <a:ext cx="5363616" cy="1064528"/>
          </a:xfrm>
        </p:spPr>
        <p:txBody>
          <a:bodyPr/>
          <a:lstStyle/>
          <a:p>
            <a:r>
              <a:rPr lang="en-US" altLang="ko-KR" dirty="0"/>
              <a:t>MIT-Arrythmia Database </a:t>
            </a:r>
          </a:p>
          <a:p>
            <a:r>
              <a:rPr lang="en-US" altLang="ko-KR" dirty="0"/>
              <a:t>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306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19309-9570-405F-ADD0-F79F47A8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Annotations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AF87C5-B256-4ADC-A5C3-92C0D821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79" y="1463033"/>
            <a:ext cx="2359561" cy="5005999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A456460-8324-4193-A7E5-8B883954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447800"/>
            <a:ext cx="4798695" cy="4972043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Beat annotations </a:t>
            </a:r>
            <a:endParaRPr lang="ko-KR" altLang="en-US" sz="1600" dirty="0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C1EAF8F1-6A5D-4BC2-AC8A-97E1827A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25" y="1379213"/>
            <a:ext cx="3824069" cy="4972050"/>
          </a:xfrm>
          <a:prstGeom prst="rect">
            <a:avLst/>
          </a:prstGeom>
        </p:spPr>
      </p:pic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3A32703B-50E2-4AA8-B059-8B357BB1ACA5}"/>
              </a:ext>
            </a:extLst>
          </p:cNvPr>
          <p:cNvSpPr txBox="1">
            <a:spLocks/>
          </p:cNvSpPr>
          <p:nvPr/>
        </p:nvSpPr>
        <p:spPr>
          <a:xfrm>
            <a:off x="6227445" y="1463033"/>
            <a:ext cx="4798695" cy="497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2663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Non-Beat annotations 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EA6D5-A782-4AB4-8382-671499728240}"/>
              </a:ext>
            </a:extLst>
          </p:cNvPr>
          <p:cNvSpPr txBox="1"/>
          <p:nvPr/>
        </p:nvSpPr>
        <p:spPr>
          <a:xfrm>
            <a:off x="6484204" y="5041575"/>
            <a:ext cx="1965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b="1" dirty="0"/>
              <a:t>[, !, ], x, (, ), p, t, u, `, \, ^, |, ~, +, s, T, *, D, =, ", @, </a:t>
            </a:r>
            <a:r>
              <a:rPr lang="en-GB" altLang="ko-KR" b="1" dirty="0">
                <a:solidFill>
                  <a:srgbClr val="0070C0"/>
                </a:solidFill>
              </a:rPr>
              <a:t>Q, ?</a:t>
            </a:r>
            <a:endParaRPr lang="en-GB" altLang="ko-KR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1AD76-732E-42A2-9FD8-DC2ED7417C8D}"/>
              </a:ext>
            </a:extLst>
          </p:cNvPr>
          <p:cNvSpPr/>
          <p:nvPr/>
        </p:nvSpPr>
        <p:spPr>
          <a:xfrm>
            <a:off x="6379488" y="4988235"/>
            <a:ext cx="2174755" cy="130588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43D7F0-F1BB-488C-93C7-6234634B175F}"/>
              </a:ext>
            </a:extLst>
          </p:cNvPr>
          <p:cNvSpPr/>
          <p:nvPr/>
        </p:nvSpPr>
        <p:spPr>
          <a:xfrm>
            <a:off x="2453640" y="5783580"/>
            <a:ext cx="3615105" cy="4495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B1B266-7E0A-4D22-B153-5DDAA18DB72C}"/>
              </a:ext>
            </a:extLst>
          </p:cNvPr>
          <p:cNvSpPr/>
          <p:nvPr/>
        </p:nvSpPr>
        <p:spPr>
          <a:xfrm>
            <a:off x="6387109" y="3558296"/>
            <a:ext cx="2174755" cy="69910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D3089-BEE5-4A42-9E6B-C10F9A21F867}"/>
              </a:ext>
            </a:extLst>
          </p:cNvPr>
          <p:cNvSpPr txBox="1"/>
          <p:nvPr/>
        </p:nvSpPr>
        <p:spPr>
          <a:xfrm>
            <a:off x="6484202" y="3588212"/>
            <a:ext cx="1965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b="1" dirty="0"/>
              <a:t>L, R, V, /, A, f, F, j, a, E, J, e, 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A97F13-57F7-4358-AAEC-9DBE3F7F65B8}"/>
              </a:ext>
            </a:extLst>
          </p:cNvPr>
          <p:cNvSpPr txBox="1"/>
          <p:nvPr/>
        </p:nvSpPr>
        <p:spPr>
          <a:xfrm>
            <a:off x="6379488" y="2705100"/>
            <a:ext cx="914400" cy="3124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 algn="l"/>
            <a:endParaRPr lang="ko-KR" altLang="en-US" sz="1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9A54E-51E3-47F4-9A5C-BBA1193056B3}"/>
              </a:ext>
            </a:extLst>
          </p:cNvPr>
          <p:cNvSpPr txBox="1"/>
          <p:nvPr/>
        </p:nvSpPr>
        <p:spPr>
          <a:xfrm>
            <a:off x="6325562" y="4601668"/>
            <a:ext cx="1537692" cy="34358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/>
              <a:t>Non-beat</a:t>
            </a:r>
            <a:endParaRPr lang="ko-KR" altLang="en-US" sz="1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7F71-47BD-409D-9619-645029F96780}"/>
              </a:ext>
            </a:extLst>
          </p:cNvPr>
          <p:cNvSpPr txBox="1"/>
          <p:nvPr/>
        </p:nvSpPr>
        <p:spPr>
          <a:xfrm>
            <a:off x="6332113" y="3134695"/>
            <a:ext cx="1537692" cy="34358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dirty="0"/>
              <a:t>Abnormal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80063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99964-7033-41A5-B540-4BF49DC0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Types’ distribution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83D8CF9-587E-4CE0-809B-2A0D32C5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Total: 48 subjects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C327FA7-66D4-4B74-975D-3C1E5EAD5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14173"/>
              </p:ext>
            </p:extLst>
          </p:nvPr>
        </p:nvGraphicFramePr>
        <p:xfrm>
          <a:off x="355131" y="3839090"/>
          <a:ext cx="5088406" cy="167385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65575">
                  <a:extLst>
                    <a:ext uri="{9D8B030D-6E8A-4147-A177-3AD203B41FA5}">
                      <a16:colId xmlns:a16="http://schemas.microsoft.com/office/drawing/2014/main" val="3022306021"/>
                    </a:ext>
                  </a:extLst>
                </a:gridCol>
                <a:gridCol w="3022831">
                  <a:extLst>
                    <a:ext uri="{9D8B030D-6E8A-4147-A177-3AD203B41FA5}">
                      <a16:colId xmlns:a16="http://schemas.microsoft.com/office/drawing/2014/main" val="1214633200"/>
                    </a:ext>
                  </a:extLst>
                </a:gridCol>
              </a:tblGrid>
              <a:tr h="540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Type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 Numbers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extLst>
                  <a:ext uri="{0D108BD9-81ED-4DB2-BD59-A6C34878D82A}">
                    <a16:rowId xmlns:a16="http://schemas.microsoft.com/office/drawing/2014/main" val="1239960260"/>
                  </a:ext>
                </a:extLst>
              </a:tr>
              <a:tr h="377655">
                <a:tc>
                  <a:txBody>
                    <a:bodyPr/>
                    <a:lstStyle/>
                    <a:p>
                      <a:pPr algn="ctr" latinLnBrk="1"/>
                      <a:r>
                        <a:rPr lang="en-GB" altLang="ko-KR" sz="1500"/>
                        <a:t>Normal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75,052 (0.69)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extLst>
                  <a:ext uri="{0D108BD9-81ED-4DB2-BD59-A6C34878D82A}">
                    <a16:rowId xmlns:a16="http://schemas.microsoft.com/office/drawing/2014/main" val="542161442"/>
                  </a:ext>
                </a:extLst>
              </a:tr>
              <a:tr h="377655">
                <a:tc>
                  <a:txBody>
                    <a:bodyPr/>
                    <a:lstStyle/>
                    <a:p>
                      <a:pPr algn="ctr" latinLnBrk="1"/>
                      <a:r>
                        <a:rPr lang="en-GB" altLang="ko-KR" sz="1500"/>
                        <a:t>Abnormal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34,409 (0.31)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extLst>
                  <a:ext uri="{0D108BD9-81ED-4DB2-BD59-A6C34878D82A}">
                    <a16:rowId xmlns:a16="http://schemas.microsoft.com/office/drawing/2014/main" val="2557118454"/>
                  </a:ext>
                </a:extLst>
              </a:tr>
              <a:tr h="377655">
                <a:tc>
                  <a:txBody>
                    <a:bodyPr/>
                    <a:lstStyle/>
                    <a:p>
                      <a:pPr algn="ctr" latinLnBrk="1"/>
                      <a:r>
                        <a:rPr lang="en-GB" altLang="ko-KR" sz="1500"/>
                        <a:t>Non-beat 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/>
                        <a:t>3,186</a:t>
                      </a:r>
                      <a:endParaRPr lang="ko-KR" altLang="en-US" sz="1500" dirty="0"/>
                    </a:p>
                  </a:txBody>
                  <a:tcPr marL="85867" marR="85867" marT="42933" marB="42933" anchor="ctr"/>
                </a:tc>
                <a:extLst>
                  <a:ext uri="{0D108BD9-81ED-4DB2-BD59-A6C34878D82A}">
                    <a16:rowId xmlns:a16="http://schemas.microsoft.com/office/drawing/2014/main" val="177333374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D07CBE9-680B-46F8-B5C2-3256ADEC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86" y="1447800"/>
            <a:ext cx="55266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7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2E982-AC42-4F42-BF45-36D3A850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21CD1-28D4-4923-B7C3-52706898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DB0299-CD40-412B-A35A-2CA4CCAC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799307"/>
            <a:ext cx="5400000" cy="25166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61D5CA-B4C6-405A-9F09-02C7B2DB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1" y="3659904"/>
            <a:ext cx="5400000" cy="2533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B5ACA1-CF1F-44AF-9D5E-6403E432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11" y="3699734"/>
            <a:ext cx="5400000" cy="24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BF1F779-A214-44A2-BE43-502B2BB0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6" y="1077142"/>
            <a:ext cx="4732940" cy="167586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43F6625-8A85-49C0-95DA-F024026D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76" y="3671316"/>
            <a:ext cx="3771647" cy="2545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C0B34E-44A3-4E51-B319-9F7F10D9B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446" y="3671316"/>
            <a:ext cx="3700679" cy="25534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FFB3D4D-1BFA-4AFB-AF06-BCA925C590FF}"/>
              </a:ext>
            </a:extLst>
          </p:cNvPr>
          <p:cNvSpPr txBox="1"/>
          <p:nvPr/>
        </p:nvSpPr>
        <p:spPr>
          <a:xfrm>
            <a:off x="157776" y="251536"/>
            <a:ext cx="2590800" cy="4675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dirty="0"/>
              <a:t>Window size = 1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42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CE57B4-9006-4629-8F32-2F2BC7D4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16613"/>
            <a:ext cx="4724569" cy="219692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6CAFB1-5407-4BAB-A565-0B145143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012970"/>
            <a:ext cx="4732940" cy="18296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4BB44CA-F6D6-4A28-9805-74C58924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962" y="3671316"/>
            <a:ext cx="3799794" cy="2545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8ACFD7-E365-409D-9D10-E876DA85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027" y="3671316"/>
            <a:ext cx="3621941" cy="25534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757DE7-C8FF-4930-A3B0-BF7ED34BC108}"/>
              </a:ext>
            </a:extLst>
          </p:cNvPr>
          <p:cNvSpPr txBox="1"/>
          <p:nvPr/>
        </p:nvSpPr>
        <p:spPr>
          <a:xfrm>
            <a:off x="157776" y="251536"/>
            <a:ext cx="2590800" cy="4675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dirty="0"/>
              <a:t>Window size = 2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4089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1CAA236-5847-4AE9-90D8-7595A69C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40236"/>
            <a:ext cx="4724569" cy="21496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1B8EB9-B667-49BA-B47A-888C5BD748E9}"/>
              </a:ext>
            </a:extLst>
          </p:cNvPr>
          <p:cNvSpPr txBox="1"/>
          <p:nvPr/>
        </p:nvSpPr>
        <p:spPr>
          <a:xfrm>
            <a:off x="157776" y="251536"/>
            <a:ext cx="2590800" cy="4675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dirty="0"/>
              <a:t>Window size = 6</a:t>
            </a:r>
            <a:endParaRPr lang="ko-KR" altLang="en-US"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1C1D30-760C-4345-99CF-54321B87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4" y="3485212"/>
            <a:ext cx="4887007" cy="3353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734C2-1360-4728-B38A-1385D95B9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55" y="3552365"/>
            <a:ext cx="4697226" cy="3140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29A11-6B28-4041-83F8-CEBD9345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938" y="1111170"/>
            <a:ext cx="492511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B16823-42D3-41A9-9319-05A4052D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1" y="719078"/>
            <a:ext cx="5400000" cy="2533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12A47-058E-4939-8D60-C20099DEA143}"/>
              </a:ext>
            </a:extLst>
          </p:cNvPr>
          <p:cNvSpPr txBox="1"/>
          <p:nvPr/>
        </p:nvSpPr>
        <p:spPr>
          <a:xfrm>
            <a:off x="157776" y="251536"/>
            <a:ext cx="2590800" cy="4675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dirty="0"/>
              <a:t>Window size = 4</a:t>
            </a:r>
            <a:endParaRPr lang="ko-KR" altLang="en-US"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8BDF99-A368-45A6-9A68-B9017BC5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0" y="3429000"/>
            <a:ext cx="4256432" cy="2960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5BF310-1C42-402B-9CDC-C3D4CD0E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66" y="3327159"/>
            <a:ext cx="4256432" cy="2997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58B3D-C7AF-44FF-9A6B-F98031F80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170" y="1066325"/>
            <a:ext cx="4906060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0570010-DC59-4713-A724-F19468AE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04802"/>
            <a:ext cx="4724569" cy="2220547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BF1F779-A214-44A2-BE43-502B2BB0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077142"/>
            <a:ext cx="4732940" cy="167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3F6625-8A85-49C0-95DA-F024026D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76" y="3671316"/>
            <a:ext cx="3771647" cy="2545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C0B34E-44A3-4E51-B319-9F7F10D9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446" y="3671316"/>
            <a:ext cx="370067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6979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7464</TotalTime>
  <Words>2206</Words>
  <Application>Microsoft Office PowerPoint</Application>
  <PresentationFormat>와이드스크린</PresentationFormat>
  <Paragraphs>860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Consolas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  <vt:lpstr>PowerPoint 프레젠테이션</vt:lpstr>
      <vt:lpstr>PowerPoint 프레젠테이션</vt:lpstr>
      <vt:lpstr>Datasets</vt:lpstr>
      <vt:lpstr>PowerPoint 프레젠테이션</vt:lpstr>
      <vt:lpstr>PowerPoint 프레젠테이션</vt:lpstr>
      <vt:lpstr>Now we are going to…</vt:lpstr>
      <vt:lpstr>Questions</vt:lpstr>
      <vt:lpstr>Medical Background</vt:lpstr>
      <vt:lpstr>Medical Background</vt:lpstr>
      <vt:lpstr>Medical Background</vt:lpstr>
      <vt:lpstr>Medical Background</vt:lpstr>
      <vt:lpstr>Databases</vt:lpstr>
      <vt:lpstr>Databases</vt:lpstr>
      <vt:lpstr>Databases</vt:lpstr>
      <vt:lpstr>Databases</vt:lpstr>
      <vt:lpstr>PowerPoint 프레젠테이션</vt:lpstr>
      <vt:lpstr>The Proportion of waves</vt:lpstr>
      <vt:lpstr>Deep Learning Techniques as a detector</vt:lpstr>
      <vt:lpstr>Deep Learning Techniques as a detector</vt:lpstr>
      <vt:lpstr>PowerPoint 프레젠테이션</vt:lpstr>
      <vt:lpstr>Annotations</vt:lpstr>
      <vt:lpstr>Types’ distribution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김현정</cp:lastModifiedBy>
  <cp:revision>24</cp:revision>
  <dcterms:created xsi:type="dcterms:W3CDTF">2021-09-07T07:09:57Z</dcterms:created>
  <dcterms:modified xsi:type="dcterms:W3CDTF">2022-02-06T14:48:59Z</dcterms:modified>
</cp:coreProperties>
</file>